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55" autoAdjust="0"/>
    <p:restoredTop sz="94679" autoAdjust="0"/>
  </p:normalViewPr>
  <p:slideViewPr>
    <p:cSldViewPr snapToGrid="0" snapToObjects="1"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04/03/2020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04/03/2020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 smtClean="0"/>
          </a:p>
        </p:txBody>
      </p:sp>
      <p:sp>
        <p:nvSpPr>
          <p:cNvPr id="5124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09613" indent="-271463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092200" indent="-2159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530350" indent="-2159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1966913" indent="-2159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4241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8813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3385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7957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4A95744-CA5B-4B93-BDE6-E058E541ABA5}" type="slidenum">
              <a:rPr lang="it-IT" altLang="it-IT" sz="1100">
                <a:latin typeface="Arial" charset="0"/>
              </a:rPr>
              <a:pPr/>
              <a:t>3</a:t>
            </a:fld>
            <a:endParaRPr lang="it-IT" altLang="it-IT" sz="11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it-IT" dirty="0" smtClean="0"/>
              <a:t>http://docs.oracle.com/javase/specs/jvms/se7/html/index.html</a:t>
            </a:r>
          </a:p>
          <a:p>
            <a:pPr>
              <a:defRPr/>
            </a:pPr>
            <a:r>
              <a:rPr lang="it-IT" dirty="0" smtClean="0"/>
              <a:t>Ha sostituito il vecchio link:</a:t>
            </a:r>
          </a:p>
          <a:p>
            <a:pPr>
              <a:defRPr/>
            </a:pPr>
            <a:r>
              <a:rPr lang="en-GB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http://java.sun.com/docs/books/vmspec/html/VMSpecTOC.doc.html</a:t>
            </a:r>
            <a:endParaRPr lang="it-IT" dirty="0" smtClean="0"/>
          </a:p>
          <a:p>
            <a:pPr>
              <a:defRPr/>
            </a:pPr>
            <a:endParaRPr lang="it-IT" dirty="0"/>
          </a:p>
        </p:txBody>
      </p:sp>
      <p:sp>
        <p:nvSpPr>
          <p:cNvPr id="7172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09613" indent="-271463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092200" indent="-2159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530350" indent="-2159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1966913" indent="-2159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4241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8813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3385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7957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AA018CCD-92F3-4592-A8F8-C9FA269398E0}" type="slidenum">
              <a:rPr lang="it-IT" altLang="it-IT" sz="1100">
                <a:latin typeface="Arial" charset="0"/>
              </a:rPr>
              <a:pPr/>
              <a:t>4</a:t>
            </a:fld>
            <a:endParaRPr lang="it-IT" altLang="it-IT" sz="11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19460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11200" indent="-27305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093788" indent="-217488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531938" indent="-217488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1968500" indent="-217488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425700" indent="-2174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882900" indent="-2174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340100" indent="-2174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797300" indent="-2174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181AC72-9F34-4000-ABC3-6307B511EDD9}" type="slidenum">
              <a:rPr lang="it-IT" altLang="en-US" sz="1100"/>
              <a:pPr/>
              <a:t>16</a:t>
            </a:fld>
            <a:endParaRPr lang="it-IT" altLang="en-US"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3"/>
          </p:nvPr>
        </p:nvSpPr>
        <p:spPr>
          <a:xfrm>
            <a:off x="5867400" y="6705600"/>
            <a:ext cx="914400" cy="9144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3ECC6F-8A53-4E4F-9765-1AD76F4257C8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1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wav"/><Relationship Id="rId2" Type="http://schemas.microsoft.com/office/2007/relationships/media" Target="../media/media25.wav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4"/>
    </mc:Choice>
    <mc:Fallback>
      <p:transition spd="slow" advTm="7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587500"/>
            <a:ext cx="69596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63703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Modello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memoria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IJVM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85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08"/>
    </mc:Choice>
    <mc:Fallback>
      <p:transition spd="slow" advTm="100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746250"/>
            <a:ext cx="687705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63703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Modello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memoria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IJVM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35"/>
    </mc:Choice>
    <mc:Fallback>
      <p:transition spd="slow" advTm="36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127830" y="1709928"/>
            <a:ext cx="8865674" cy="4646422"/>
            <a:chOff x="374904" y="1988630"/>
            <a:chExt cx="8471350" cy="4367720"/>
          </a:xfrm>
        </p:grpSpPr>
        <p:grpSp>
          <p:nvGrpSpPr>
            <p:cNvPr id="3" name="Gruppo 2"/>
            <p:cNvGrpSpPr/>
            <p:nvPr/>
          </p:nvGrpSpPr>
          <p:grpSpPr>
            <a:xfrm>
              <a:off x="374904" y="1988630"/>
              <a:ext cx="8471350" cy="4367720"/>
              <a:chOff x="374904" y="1988630"/>
              <a:chExt cx="8471350" cy="436772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904" y="1988630"/>
                <a:ext cx="8467344" cy="4367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0490" y="5370322"/>
                <a:ext cx="485764" cy="9860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3041" y="1988630"/>
              <a:ext cx="638175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85800" y="63703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Indirizzi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Parola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e di Byte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37"/>
    </mc:Choice>
    <mc:Fallback>
      <p:transition spd="slow" advTm="58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" y="1736105"/>
            <a:ext cx="8874252" cy="462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63703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Indirizzi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Parola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e di Byte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61"/>
    </mc:Choice>
    <mc:Fallback>
      <p:transition spd="slow" advTm="8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027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532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del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linguaggio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7411" name="Rectangle 1031"/>
          <p:cNvSpPr>
            <a:spLocks noChangeArrowheads="1"/>
          </p:cNvSpPr>
          <p:nvPr/>
        </p:nvSpPr>
        <p:spPr bwMode="auto">
          <a:xfrm>
            <a:off x="365760" y="1435608"/>
            <a:ext cx="8366760" cy="43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it-IT" altLang="it-IT" b="1" i="1" dirty="0">
                <a:solidFill>
                  <a:srgbClr val="000099"/>
                </a:solidFill>
              </a:rPr>
              <a:t>ILOAD</a:t>
            </a:r>
            <a:r>
              <a:rPr lang="it-IT" altLang="it-IT" b="1" dirty="0">
                <a:solidFill>
                  <a:srgbClr val="000099"/>
                </a:solidFill>
              </a:rPr>
              <a:t> </a:t>
            </a:r>
            <a:r>
              <a:rPr lang="it-IT" altLang="it-IT" b="1" dirty="0" err="1">
                <a:solidFill>
                  <a:srgbClr val="FF0000"/>
                </a:solidFill>
              </a:rPr>
              <a:t>varnum</a:t>
            </a:r>
            <a:r>
              <a:rPr lang="en-GB" altLang="it-IT" b="1" dirty="0">
                <a:solidFill>
                  <a:srgbClr val="000099"/>
                </a:solidFill>
              </a:rPr>
              <a:t>; </a:t>
            </a:r>
            <a:r>
              <a:rPr lang="en-GB" altLang="it-IT" b="1" i="1" dirty="0" smtClean="0">
                <a:solidFill>
                  <a:srgbClr val="000099"/>
                </a:solidFill>
              </a:rPr>
              <a:t>ISTORE</a:t>
            </a:r>
            <a:r>
              <a:rPr lang="en-GB" altLang="it-IT" b="1" dirty="0" smtClean="0">
                <a:solidFill>
                  <a:srgbClr val="000099"/>
                </a:solidFill>
              </a:rPr>
              <a:t> </a:t>
            </a:r>
            <a:r>
              <a:rPr lang="en-GB" altLang="it-IT" b="1" dirty="0" err="1">
                <a:solidFill>
                  <a:srgbClr val="000099"/>
                </a:solidFill>
              </a:rPr>
              <a:t>varnum</a:t>
            </a:r>
            <a:r>
              <a:rPr lang="en-GB" altLang="it-IT" b="1" dirty="0">
                <a:solidFill>
                  <a:srgbClr val="000099"/>
                </a:solidFill>
              </a:rPr>
              <a:t> </a:t>
            </a:r>
            <a:r>
              <a:rPr lang="en-GB" altLang="it-IT" dirty="0">
                <a:solidFill>
                  <a:srgbClr val="000099"/>
                </a:solidFill>
              </a:rPr>
              <a:t>(Push e Pop </a:t>
            </a:r>
            <a:r>
              <a:rPr lang="en-GB" altLang="it-IT" dirty="0" err="1">
                <a:solidFill>
                  <a:srgbClr val="000099"/>
                </a:solidFill>
              </a:rPr>
              <a:t>dei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valori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contenuti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 smtClean="0">
                <a:solidFill>
                  <a:srgbClr val="000099"/>
                </a:solidFill>
              </a:rPr>
              <a:t>nelle</a:t>
            </a:r>
            <a:r>
              <a:rPr lang="en-GB" altLang="it-IT" dirty="0" smtClean="0">
                <a:solidFill>
                  <a:srgbClr val="000099"/>
                </a:solidFill>
              </a:rPr>
              <a:t> </a:t>
            </a:r>
            <a:r>
              <a:rPr lang="en-GB" altLang="it-IT" dirty="0" err="1" smtClean="0">
                <a:solidFill>
                  <a:srgbClr val="000099"/>
                </a:solidFill>
              </a:rPr>
              <a:t>variabili</a:t>
            </a:r>
            <a:r>
              <a:rPr lang="en-GB" altLang="it-IT" dirty="0" smtClean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locali</a:t>
            </a:r>
            <a:r>
              <a:rPr lang="en-GB" altLang="it-IT" dirty="0">
                <a:solidFill>
                  <a:srgbClr val="000099"/>
                </a:solidFill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GB" altLang="it-IT" dirty="0">
                <a:solidFill>
                  <a:srgbClr val="000099"/>
                </a:solidFill>
              </a:rPr>
              <a:t>	(</a:t>
            </a:r>
            <a:r>
              <a:rPr lang="en-GB" altLang="it-IT" dirty="0" err="1">
                <a:solidFill>
                  <a:srgbClr val="FF0000"/>
                </a:solidFill>
              </a:rPr>
              <a:t>varnum</a:t>
            </a:r>
            <a:r>
              <a:rPr lang="en-GB" altLang="it-IT" dirty="0">
                <a:solidFill>
                  <a:srgbClr val="000099"/>
                </a:solidFill>
              </a:rPr>
              <a:t>: 1 byte </a:t>
            </a:r>
            <a:r>
              <a:rPr lang="en-GB" altLang="it-IT" dirty="0" err="1">
                <a:solidFill>
                  <a:srgbClr val="000099"/>
                </a:solidFill>
              </a:rPr>
              <a:t>senza</a:t>
            </a:r>
            <a:r>
              <a:rPr lang="en-GB" altLang="it-IT" dirty="0">
                <a:solidFill>
                  <a:srgbClr val="000099"/>
                </a:solidFill>
              </a:rPr>
              <a:t> segno</a:t>
            </a:r>
            <a:r>
              <a:rPr lang="en-GB" altLang="it-IT" dirty="0" smtClean="0">
                <a:solidFill>
                  <a:srgbClr val="000099"/>
                </a:solidFill>
              </a:rPr>
              <a:t>)</a:t>
            </a:r>
            <a:endParaRPr lang="en-GB" altLang="it-IT" dirty="0">
              <a:solidFill>
                <a:srgbClr val="000099"/>
              </a:solidFill>
            </a:endParaRPr>
          </a:p>
          <a:p>
            <a:pPr eaLnBrk="1" hangingPunct="1">
              <a:spcBef>
                <a:spcPct val="20000"/>
              </a:spcBef>
            </a:pPr>
            <a:r>
              <a:rPr lang="en-GB" altLang="it-IT" b="1" i="1" dirty="0">
                <a:solidFill>
                  <a:srgbClr val="000099"/>
                </a:solidFill>
              </a:rPr>
              <a:t>BIPUSH</a:t>
            </a:r>
            <a:r>
              <a:rPr lang="en-GB" altLang="it-IT" b="1" dirty="0">
                <a:solidFill>
                  <a:srgbClr val="000099"/>
                </a:solidFill>
              </a:rPr>
              <a:t> </a:t>
            </a:r>
            <a:r>
              <a:rPr lang="en-GB" altLang="it-IT" b="1" dirty="0">
                <a:solidFill>
                  <a:srgbClr val="0099FF"/>
                </a:solidFill>
              </a:rPr>
              <a:t>byte</a:t>
            </a:r>
            <a:r>
              <a:rPr lang="en-GB" altLang="it-IT" b="1" dirty="0">
                <a:solidFill>
                  <a:srgbClr val="000099"/>
                </a:solidFill>
              </a:rPr>
              <a:t>; </a:t>
            </a:r>
            <a:r>
              <a:rPr lang="en-GB" altLang="it-IT" b="1" i="1" dirty="0">
                <a:solidFill>
                  <a:srgbClr val="000099"/>
                </a:solidFill>
              </a:rPr>
              <a:t>DUP</a:t>
            </a:r>
            <a:r>
              <a:rPr lang="en-GB" altLang="it-IT" b="1" dirty="0">
                <a:solidFill>
                  <a:srgbClr val="000099"/>
                </a:solidFill>
              </a:rPr>
              <a:t>; </a:t>
            </a:r>
            <a:r>
              <a:rPr lang="en-GB" altLang="it-IT" b="1" i="1" dirty="0">
                <a:solidFill>
                  <a:srgbClr val="000099"/>
                </a:solidFill>
              </a:rPr>
              <a:t>LDC_W</a:t>
            </a:r>
            <a:r>
              <a:rPr lang="en-GB" altLang="it-IT" b="1" dirty="0">
                <a:solidFill>
                  <a:srgbClr val="000099"/>
                </a:solidFill>
              </a:rPr>
              <a:t> </a:t>
            </a:r>
            <a:r>
              <a:rPr lang="en-GB" altLang="it-IT" b="1" dirty="0" err="1">
                <a:solidFill>
                  <a:srgbClr val="FF0000"/>
                </a:solidFill>
              </a:rPr>
              <a:t>const</a:t>
            </a:r>
            <a:r>
              <a:rPr lang="en-GB" altLang="it-IT" b="1" dirty="0">
                <a:solidFill>
                  <a:srgbClr val="000099"/>
                </a:solidFill>
              </a:rPr>
              <a:t>; </a:t>
            </a:r>
            <a:r>
              <a:rPr lang="en-GB" altLang="it-IT" b="1" i="1" dirty="0">
                <a:solidFill>
                  <a:srgbClr val="000099"/>
                </a:solidFill>
              </a:rPr>
              <a:t>POP</a:t>
            </a:r>
            <a:r>
              <a:rPr lang="en-GB" altLang="it-IT" b="1" dirty="0">
                <a:solidFill>
                  <a:srgbClr val="000099"/>
                </a:solidFill>
              </a:rPr>
              <a:t>; </a:t>
            </a:r>
            <a:r>
              <a:rPr lang="en-GB" altLang="it-IT" b="1" i="1" dirty="0">
                <a:solidFill>
                  <a:srgbClr val="000099"/>
                </a:solidFill>
              </a:rPr>
              <a:t>SWAP</a:t>
            </a:r>
            <a:r>
              <a:rPr lang="en-GB" altLang="it-IT" dirty="0">
                <a:solidFill>
                  <a:srgbClr val="000099"/>
                </a:solidFill>
              </a:rPr>
              <a:t> (</a:t>
            </a:r>
            <a:r>
              <a:rPr lang="en-GB" altLang="it-IT" dirty="0" err="1">
                <a:solidFill>
                  <a:srgbClr val="000099"/>
                </a:solidFill>
              </a:rPr>
              <a:t>altre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operazioni</a:t>
            </a:r>
            <a:r>
              <a:rPr lang="en-GB" altLang="it-IT" dirty="0">
                <a:solidFill>
                  <a:srgbClr val="000099"/>
                </a:solidFill>
              </a:rPr>
              <a:t> stack)</a:t>
            </a:r>
          </a:p>
          <a:p>
            <a:pPr eaLnBrk="1" hangingPunct="1">
              <a:spcBef>
                <a:spcPct val="20000"/>
              </a:spcBef>
            </a:pPr>
            <a:r>
              <a:rPr lang="en-GB" altLang="it-IT" dirty="0">
                <a:solidFill>
                  <a:srgbClr val="000099"/>
                </a:solidFill>
              </a:rPr>
              <a:t>	(</a:t>
            </a:r>
            <a:r>
              <a:rPr lang="en-GB" altLang="it-IT" dirty="0">
                <a:solidFill>
                  <a:srgbClr val="FF0000"/>
                </a:solidFill>
              </a:rPr>
              <a:t>byte</a:t>
            </a:r>
            <a:r>
              <a:rPr lang="en-GB" altLang="it-IT" dirty="0">
                <a:solidFill>
                  <a:srgbClr val="000099"/>
                </a:solidFill>
              </a:rPr>
              <a:t>: 1 byte con segno; </a:t>
            </a:r>
            <a:r>
              <a:rPr lang="en-GB" altLang="it-IT" dirty="0" err="1">
                <a:solidFill>
                  <a:srgbClr val="FF0000"/>
                </a:solidFill>
              </a:rPr>
              <a:t>const</a:t>
            </a:r>
            <a:r>
              <a:rPr lang="en-GB" altLang="it-IT" dirty="0">
                <a:solidFill>
                  <a:srgbClr val="000099"/>
                </a:solidFill>
              </a:rPr>
              <a:t>: 2 byte, </a:t>
            </a:r>
            <a:r>
              <a:rPr lang="en-GB" altLang="it-IT" dirty="0" err="1">
                <a:solidFill>
                  <a:srgbClr val="000099"/>
                </a:solidFill>
              </a:rPr>
              <a:t>senza</a:t>
            </a:r>
            <a:r>
              <a:rPr lang="en-GB" altLang="it-IT" dirty="0">
                <a:solidFill>
                  <a:srgbClr val="000099"/>
                </a:solidFill>
              </a:rPr>
              <a:t> segno</a:t>
            </a:r>
            <a:r>
              <a:rPr lang="en-GB" altLang="it-IT" dirty="0" smtClean="0">
                <a:solidFill>
                  <a:srgbClr val="000099"/>
                </a:solidFill>
              </a:rPr>
              <a:t>)</a:t>
            </a:r>
            <a:endParaRPr lang="en-GB" altLang="it-IT" dirty="0">
              <a:solidFill>
                <a:srgbClr val="000099"/>
              </a:solidFill>
            </a:endParaRPr>
          </a:p>
          <a:p>
            <a:pPr eaLnBrk="1" hangingPunct="1">
              <a:spcBef>
                <a:spcPct val="20000"/>
              </a:spcBef>
            </a:pPr>
            <a:r>
              <a:rPr lang="en-GB" altLang="it-IT" b="1" i="1" dirty="0">
                <a:solidFill>
                  <a:srgbClr val="000099"/>
                </a:solidFill>
              </a:rPr>
              <a:t>IADD</a:t>
            </a:r>
            <a:r>
              <a:rPr lang="en-GB" altLang="it-IT" b="1" dirty="0">
                <a:solidFill>
                  <a:srgbClr val="000099"/>
                </a:solidFill>
              </a:rPr>
              <a:t>, </a:t>
            </a:r>
            <a:r>
              <a:rPr lang="en-GB" altLang="it-IT" b="1" i="1" dirty="0">
                <a:solidFill>
                  <a:srgbClr val="000099"/>
                </a:solidFill>
              </a:rPr>
              <a:t>IAND</a:t>
            </a:r>
            <a:r>
              <a:rPr lang="en-GB" altLang="it-IT" b="1" dirty="0">
                <a:solidFill>
                  <a:srgbClr val="000099"/>
                </a:solidFill>
              </a:rPr>
              <a:t>, </a:t>
            </a:r>
            <a:r>
              <a:rPr lang="en-GB" altLang="it-IT" b="1" i="1" dirty="0">
                <a:solidFill>
                  <a:srgbClr val="000099"/>
                </a:solidFill>
              </a:rPr>
              <a:t>IOR</a:t>
            </a:r>
            <a:r>
              <a:rPr lang="en-GB" altLang="it-IT" b="1" dirty="0">
                <a:solidFill>
                  <a:srgbClr val="000099"/>
                </a:solidFill>
              </a:rPr>
              <a:t>, </a:t>
            </a:r>
            <a:r>
              <a:rPr lang="en-GB" altLang="it-IT" b="1" i="1" dirty="0">
                <a:solidFill>
                  <a:srgbClr val="000099"/>
                </a:solidFill>
              </a:rPr>
              <a:t>ISUB</a:t>
            </a:r>
            <a:r>
              <a:rPr lang="en-GB" altLang="it-IT" b="1" dirty="0">
                <a:solidFill>
                  <a:srgbClr val="000099"/>
                </a:solidFill>
              </a:rPr>
              <a:t> </a:t>
            </a:r>
            <a:r>
              <a:rPr lang="en-GB" altLang="it-IT" dirty="0">
                <a:solidFill>
                  <a:srgbClr val="000099"/>
                </a:solidFill>
              </a:rPr>
              <a:t>(</a:t>
            </a:r>
            <a:r>
              <a:rPr lang="en-GB" altLang="it-IT" dirty="0" err="1">
                <a:solidFill>
                  <a:srgbClr val="000099"/>
                </a:solidFill>
              </a:rPr>
              <a:t>operazioni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aritmetico-logiche</a:t>
            </a:r>
            <a:r>
              <a:rPr lang="en-GB" altLang="it-IT" dirty="0">
                <a:solidFill>
                  <a:srgbClr val="000099"/>
                </a:solidFill>
              </a:rPr>
              <a:t>, </a:t>
            </a:r>
            <a:r>
              <a:rPr lang="en-GB" altLang="it-IT" dirty="0" err="1">
                <a:solidFill>
                  <a:srgbClr val="000099"/>
                </a:solidFill>
              </a:rPr>
              <a:t>operano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sullo</a:t>
            </a:r>
            <a:r>
              <a:rPr lang="en-GB" altLang="it-IT" dirty="0">
                <a:solidFill>
                  <a:srgbClr val="000099"/>
                </a:solidFill>
              </a:rPr>
              <a:t> stack)</a:t>
            </a:r>
          </a:p>
          <a:p>
            <a:pPr eaLnBrk="1" hangingPunct="1">
              <a:spcBef>
                <a:spcPct val="20000"/>
              </a:spcBef>
            </a:pPr>
            <a:r>
              <a:rPr lang="en-GB" altLang="it-IT" b="1" i="1" dirty="0">
                <a:solidFill>
                  <a:srgbClr val="000099"/>
                </a:solidFill>
              </a:rPr>
              <a:t>IINC</a:t>
            </a:r>
            <a:r>
              <a:rPr lang="en-GB" altLang="it-IT" b="1" dirty="0">
                <a:solidFill>
                  <a:srgbClr val="000099"/>
                </a:solidFill>
              </a:rPr>
              <a:t> </a:t>
            </a:r>
            <a:r>
              <a:rPr lang="en-GB" altLang="it-IT" b="1" dirty="0" err="1">
                <a:solidFill>
                  <a:srgbClr val="FF0000"/>
                </a:solidFill>
              </a:rPr>
              <a:t>varnum</a:t>
            </a:r>
            <a:r>
              <a:rPr lang="en-GB" altLang="it-IT" b="1" dirty="0">
                <a:solidFill>
                  <a:srgbClr val="000099"/>
                </a:solidFill>
              </a:rPr>
              <a:t>, </a:t>
            </a:r>
            <a:r>
              <a:rPr lang="en-GB" altLang="it-IT" b="1" dirty="0" err="1">
                <a:solidFill>
                  <a:srgbClr val="0099FF"/>
                </a:solidFill>
              </a:rPr>
              <a:t>inc</a:t>
            </a:r>
            <a:endParaRPr lang="en-GB" altLang="it-IT" b="1" dirty="0">
              <a:solidFill>
                <a:srgbClr val="0099FF"/>
              </a:solidFill>
            </a:endParaRPr>
          </a:p>
          <a:p>
            <a:pPr eaLnBrk="1" hangingPunct="1">
              <a:spcBef>
                <a:spcPct val="20000"/>
              </a:spcBef>
            </a:pPr>
            <a:r>
              <a:rPr lang="en-GB" altLang="it-IT" dirty="0">
                <a:solidFill>
                  <a:srgbClr val="000099"/>
                </a:solidFill>
              </a:rPr>
              <a:t>	(</a:t>
            </a:r>
            <a:r>
              <a:rPr lang="en-GB" altLang="it-IT" dirty="0" err="1">
                <a:solidFill>
                  <a:srgbClr val="FF0000"/>
                </a:solidFill>
              </a:rPr>
              <a:t>varnum</a:t>
            </a:r>
            <a:r>
              <a:rPr lang="en-GB" altLang="it-IT" dirty="0">
                <a:solidFill>
                  <a:srgbClr val="000099"/>
                </a:solidFill>
              </a:rPr>
              <a:t>: 1 byte </a:t>
            </a:r>
            <a:r>
              <a:rPr lang="en-GB" altLang="it-IT" dirty="0" err="1">
                <a:solidFill>
                  <a:srgbClr val="000099"/>
                </a:solidFill>
              </a:rPr>
              <a:t>senza</a:t>
            </a:r>
            <a:r>
              <a:rPr lang="en-GB" altLang="it-IT" dirty="0">
                <a:solidFill>
                  <a:srgbClr val="000099"/>
                </a:solidFill>
              </a:rPr>
              <a:t> segno; </a:t>
            </a:r>
            <a:r>
              <a:rPr lang="en-GB" altLang="it-IT" dirty="0" err="1">
                <a:solidFill>
                  <a:srgbClr val="0099FF"/>
                </a:solidFill>
              </a:rPr>
              <a:t>inc</a:t>
            </a:r>
            <a:r>
              <a:rPr lang="en-GB" altLang="it-IT" dirty="0">
                <a:solidFill>
                  <a:srgbClr val="000099"/>
                </a:solidFill>
              </a:rPr>
              <a:t>: 1 byte con segno)</a:t>
            </a:r>
          </a:p>
          <a:p>
            <a:pPr eaLnBrk="1" hangingPunct="1">
              <a:spcBef>
                <a:spcPct val="20000"/>
              </a:spcBef>
            </a:pPr>
            <a:endParaRPr lang="en-GB" altLang="it-IT" dirty="0">
              <a:solidFill>
                <a:srgbClr val="000099"/>
              </a:solidFill>
            </a:endParaRPr>
          </a:p>
          <a:p>
            <a:pPr eaLnBrk="1" hangingPunct="1">
              <a:spcBef>
                <a:spcPct val="20000"/>
              </a:spcBef>
            </a:pPr>
            <a:r>
              <a:rPr lang="en-GB" altLang="it-IT" b="1" i="1" dirty="0">
                <a:solidFill>
                  <a:srgbClr val="000099"/>
                </a:solidFill>
              </a:rPr>
              <a:t>GOTO</a:t>
            </a:r>
            <a:r>
              <a:rPr lang="en-GB" altLang="it-IT" b="1" dirty="0">
                <a:solidFill>
                  <a:srgbClr val="000099"/>
                </a:solidFill>
              </a:rPr>
              <a:t> </a:t>
            </a:r>
            <a:r>
              <a:rPr lang="en-GB" altLang="it-IT" b="1" dirty="0">
                <a:solidFill>
                  <a:srgbClr val="0099FF"/>
                </a:solidFill>
              </a:rPr>
              <a:t>offset</a:t>
            </a:r>
            <a:r>
              <a:rPr lang="en-GB" altLang="it-IT" b="1" dirty="0">
                <a:solidFill>
                  <a:srgbClr val="000099"/>
                </a:solidFill>
              </a:rPr>
              <a:t>; </a:t>
            </a:r>
            <a:r>
              <a:rPr lang="en-GB" altLang="it-IT" b="1" i="1" dirty="0">
                <a:solidFill>
                  <a:srgbClr val="000099"/>
                </a:solidFill>
              </a:rPr>
              <a:t>IF_EQ</a:t>
            </a:r>
            <a:r>
              <a:rPr lang="en-GB" altLang="it-IT" b="1" dirty="0">
                <a:solidFill>
                  <a:srgbClr val="000099"/>
                </a:solidFill>
              </a:rPr>
              <a:t> offset, </a:t>
            </a:r>
            <a:r>
              <a:rPr lang="en-GB" altLang="it-IT" b="1" i="1" dirty="0">
                <a:solidFill>
                  <a:srgbClr val="000099"/>
                </a:solidFill>
              </a:rPr>
              <a:t>IF_LT</a:t>
            </a:r>
            <a:r>
              <a:rPr lang="en-GB" altLang="it-IT" b="1" dirty="0">
                <a:solidFill>
                  <a:srgbClr val="000099"/>
                </a:solidFill>
              </a:rPr>
              <a:t> offset, </a:t>
            </a:r>
            <a:r>
              <a:rPr lang="en-GB" altLang="it-IT" b="1" i="1" dirty="0">
                <a:solidFill>
                  <a:srgbClr val="000099"/>
                </a:solidFill>
              </a:rPr>
              <a:t>IF_CMPEQ</a:t>
            </a:r>
            <a:r>
              <a:rPr lang="en-GB" altLang="it-IT" b="1" dirty="0">
                <a:solidFill>
                  <a:srgbClr val="000099"/>
                </a:solidFill>
              </a:rPr>
              <a:t> offset </a:t>
            </a:r>
            <a:r>
              <a:rPr lang="en-GB" altLang="it-IT" dirty="0">
                <a:solidFill>
                  <a:srgbClr val="000099"/>
                </a:solidFill>
              </a:rPr>
              <a:t>(</a:t>
            </a:r>
            <a:r>
              <a:rPr lang="en-GB" altLang="it-IT" dirty="0" err="1">
                <a:solidFill>
                  <a:srgbClr val="000099"/>
                </a:solidFill>
              </a:rPr>
              <a:t>controllo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flusso</a:t>
            </a:r>
            <a:r>
              <a:rPr lang="en-GB" altLang="it-IT" dirty="0">
                <a:solidFill>
                  <a:srgbClr val="000099"/>
                </a:solidFill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GB" altLang="it-IT" dirty="0">
                <a:solidFill>
                  <a:srgbClr val="000099"/>
                </a:solidFill>
              </a:rPr>
              <a:t>	(</a:t>
            </a:r>
            <a:r>
              <a:rPr lang="en-GB" altLang="it-IT" dirty="0">
                <a:solidFill>
                  <a:srgbClr val="0099FF"/>
                </a:solidFill>
              </a:rPr>
              <a:t>offset</a:t>
            </a:r>
            <a:r>
              <a:rPr lang="en-GB" altLang="it-IT" dirty="0">
                <a:solidFill>
                  <a:srgbClr val="000099"/>
                </a:solidFill>
              </a:rPr>
              <a:t>: 2 byte con segno)</a:t>
            </a:r>
          </a:p>
          <a:p>
            <a:pPr eaLnBrk="1" hangingPunct="1">
              <a:spcBef>
                <a:spcPct val="20000"/>
              </a:spcBef>
            </a:pPr>
            <a:endParaRPr lang="en-GB" altLang="it-IT" dirty="0">
              <a:solidFill>
                <a:srgbClr val="000099"/>
              </a:solidFill>
            </a:endParaRPr>
          </a:p>
          <a:p>
            <a:pPr eaLnBrk="1" hangingPunct="1">
              <a:spcBef>
                <a:spcPct val="20000"/>
              </a:spcBef>
            </a:pPr>
            <a:r>
              <a:rPr lang="en-GB" altLang="it-IT" i="1" dirty="0">
                <a:solidFill>
                  <a:srgbClr val="000099"/>
                </a:solidFill>
              </a:rPr>
              <a:t>INVOKEVIRTUAL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>
                <a:solidFill>
                  <a:srgbClr val="FF0000"/>
                </a:solidFill>
              </a:rPr>
              <a:t>label</a:t>
            </a:r>
            <a:r>
              <a:rPr lang="en-GB" altLang="it-IT" dirty="0">
                <a:solidFill>
                  <a:srgbClr val="000099"/>
                </a:solidFill>
              </a:rPr>
              <a:t>, </a:t>
            </a:r>
            <a:r>
              <a:rPr lang="en-GB" altLang="it-IT" i="1" dirty="0">
                <a:solidFill>
                  <a:srgbClr val="000099"/>
                </a:solidFill>
              </a:rPr>
              <a:t>IRETURN</a:t>
            </a:r>
            <a:r>
              <a:rPr lang="en-GB" altLang="it-IT" dirty="0">
                <a:solidFill>
                  <a:srgbClr val="000099"/>
                </a:solidFill>
              </a:rPr>
              <a:t>                  (</a:t>
            </a:r>
            <a:r>
              <a:rPr lang="en-GB" altLang="it-IT" dirty="0" err="1">
                <a:solidFill>
                  <a:srgbClr val="000099"/>
                </a:solidFill>
              </a:rPr>
              <a:t>richiamo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</a:rPr>
              <a:t>metodi</a:t>
            </a:r>
            <a:r>
              <a:rPr lang="en-GB" altLang="it-IT" dirty="0">
                <a:solidFill>
                  <a:srgbClr val="000099"/>
                </a:solidFill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GB" altLang="it-IT" dirty="0">
                <a:solidFill>
                  <a:srgbClr val="000099"/>
                </a:solidFill>
              </a:rPr>
              <a:t>	(</a:t>
            </a:r>
            <a:r>
              <a:rPr lang="en-GB" altLang="it-IT" dirty="0">
                <a:solidFill>
                  <a:srgbClr val="FF0000"/>
                </a:solidFill>
              </a:rPr>
              <a:t>label</a:t>
            </a:r>
            <a:r>
              <a:rPr lang="en-GB" altLang="it-IT" dirty="0">
                <a:solidFill>
                  <a:srgbClr val="000099"/>
                </a:solidFill>
              </a:rPr>
              <a:t>: 2 byte </a:t>
            </a:r>
            <a:r>
              <a:rPr lang="en-GB" altLang="it-IT" dirty="0" err="1">
                <a:solidFill>
                  <a:srgbClr val="000099"/>
                </a:solidFill>
              </a:rPr>
              <a:t>senza</a:t>
            </a:r>
            <a:r>
              <a:rPr lang="en-GB" altLang="it-IT" dirty="0">
                <a:solidFill>
                  <a:srgbClr val="000099"/>
                </a:solidFill>
              </a:rPr>
              <a:t> segno)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548"/>
    </mc:Choice>
    <mc:Fallback>
      <p:transition spd="slow" advTm="145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027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737616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del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linguaggio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Sintassi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codifica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e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Significato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37744" y="1625334"/>
            <a:ext cx="9144000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it-IT" altLang="it-IT" i="1" dirty="0">
                <a:solidFill>
                  <a:srgbClr val="000099"/>
                </a:solidFill>
              </a:rPr>
              <a:t>ILOAD</a:t>
            </a:r>
            <a:r>
              <a:rPr lang="it-IT" altLang="it-IT" dirty="0">
                <a:solidFill>
                  <a:srgbClr val="000099"/>
                </a:solidFill>
              </a:rPr>
              <a:t> </a:t>
            </a:r>
            <a:r>
              <a:rPr lang="it-IT" altLang="it-IT" dirty="0">
                <a:solidFill>
                  <a:srgbClr val="FF0000"/>
                </a:solidFill>
              </a:rPr>
              <a:t>x    </a:t>
            </a:r>
            <a:r>
              <a:rPr lang="it-IT" altLang="it-IT" dirty="0"/>
              <a:t>Carica sullo </a:t>
            </a:r>
            <a:r>
              <a:rPr lang="it-IT" altLang="it-IT" dirty="0" err="1"/>
              <a:t>stack</a:t>
            </a:r>
            <a:r>
              <a:rPr lang="it-IT" altLang="it-IT" dirty="0"/>
              <a:t> il contenuto della variabile locale </a:t>
            </a:r>
            <a:r>
              <a:rPr lang="it-IT" altLang="it-IT" dirty="0" smtClean="0"/>
              <a:t>x: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it-IT" altLang="it-IT" dirty="0" smtClean="0"/>
              <a:t>Codifica</a:t>
            </a:r>
            <a:r>
              <a:rPr lang="it-IT" altLang="it-IT" dirty="0"/>
              <a:t>: </a:t>
            </a:r>
            <a:r>
              <a:rPr lang="it-IT" altLang="it-IT" dirty="0">
                <a:solidFill>
                  <a:schemeClr val="accent2"/>
                </a:solidFill>
              </a:rPr>
              <a:t>0x15</a:t>
            </a:r>
            <a:r>
              <a:rPr lang="it-IT" altLang="it-IT" dirty="0">
                <a:solidFill>
                  <a:srgbClr val="FF0000"/>
                </a:solidFill>
              </a:rPr>
              <a:t>  0x02  </a:t>
            </a:r>
            <a:r>
              <a:rPr lang="it-IT" altLang="it-IT" sz="1600" dirty="0"/>
              <a:t>(il prefisso 0x indica numeri esadecimali in </a:t>
            </a:r>
            <a:r>
              <a:rPr lang="it-IT" altLang="it-IT" sz="1600" dirty="0" smtClean="0"/>
              <a:t>C)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it-IT" altLang="it-IT" dirty="0" smtClean="0"/>
              <a:t>Significato </a:t>
            </a:r>
            <a:r>
              <a:rPr lang="it-IT" altLang="it-IT" dirty="0"/>
              <a:t>(</a:t>
            </a:r>
            <a:r>
              <a:rPr lang="it-IT" altLang="it-IT" b="1" dirty="0"/>
              <a:t>semantica operazionale</a:t>
            </a:r>
            <a:r>
              <a:rPr lang="it-IT" altLang="it-IT" dirty="0"/>
              <a:t>): SP:=SP+1; </a:t>
            </a:r>
            <a:r>
              <a:rPr lang="it-IT" altLang="it-IT" dirty="0" err="1"/>
              <a:t>mem</a:t>
            </a:r>
            <a:r>
              <a:rPr lang="it-IT" altLang="it-IT" dirty="0"/>
              <a:t>[SP]:=</a:t>
            </a:r>
            <a:r>
              <a:rPr lang="it-IT" altLang="it-IT" dirty="0" err="1"/>
              <a:t>mem</a:t>
            </a:r>
            <a:r>
              <a:rPr lang="it-IT" altLang="it-IT" dirty="0"/>
              <a:t>[LV+2</a:t>
            </a:r>
            <a:r>
              <a:rPr lang="it-IT" altLang="it-IT" dirty="0" smtClean="0"/>
              <a:t>]</a:t>
            </a:r>
            <a:endParaRPr lang="it-IT" altLang="it-IT" dirty="0"/>
          </a:p>
        </p:txBody>
      </p:sp>
      <p:graphicFrame>
        <p:nvGraphicFramePr>
          <p:cNvPr id="18" name="Tabel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69646"/>
              </p:ext>
            </p:extLst>
          </p:nvPr>
        </p:nvGraphicFramePr>
        <p:xfrm>
          <a:off x="1547813" y="3448554"/>
          <a:ext cx="7200900" cy="11112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387"/>
                <a:gridCol w="4104513"/>
              </a:tblGrid>
              <a:tr h="370417">
                <a:tc>
                  <a:txBody>
                    <a:bodyPr/>
                    <a:lstStyle/>
                    <a:p>
                      <a:r>
                        <a:rPr lang="it-IT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 variabile </a:t>
                      </a:r>
                      <a:r>
                        <a:rPr lang="it-IT" sz="16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it-I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it-IT" sz="1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Variabile x – </a:t>
                      </a:r>
                      <a:r>
                        <a:rPr lang="it-IT" sz="18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indirizzo di parola</a:t>
                      </a:r>
                      <a:r>
                        <a:rPr lang="it-IT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LV+</a:t>
                      </a:r>
                      <a:r>
                        <a:rPr lang="it-IT" sz="18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417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Altra</a:t>
                      </a:r>
                      <a:r>
                        <a:rPr lang="it-IT" sz="1800" baseline="0" dirty="0" smtClean="0"/>
                        <a:t> variabile</a:t>
                      </a:r>
                      <a:endParaRPr lang="en-US" sz="1800" dirty="0"/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417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ym typeface="Symbol" panose="05050102010706020507" pitchFamily="18" charset="2"/>
                        </a:rPr>
                        <a:t></a:t>
                      </a:r>
                      <a:r>
                        <a:rPr lang="en-US" sz="1800" baseline="0" dirty="0" smtClean="0">
                          <a:sym typeface="Symbol" panose="05050102010706020507" pitchFamily="18" charset="2"/>
                        </a:rPr>
                        <a:t>  </a:t>
                      </a:r>
                      <a:r>
                        <a:rPr lang="en-US" sz="1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LV 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lang="en-US" sz="1600" b="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puntatore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: base record </a:t>
                      </a:r>
                      <a:r>
                        <a:rPr lang="en-US" sz="1600" b="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attivazione</a:t>
                      </a:r>
                      <a:r>
                        <a:rPr lang="en-US" sz="16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)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Parentesi graffa aperta 10"/>
          <p:cNvSpPr>
            <a:spLocks/>
          </p:cNvSpPr>
          <p:nvPr/>
        </p:nvSpPr>
        <p:spPr bwMode="auto">
          <a:xfrm>
            <a:off x="1258888" y="3448554"/>
            <a:ext cx="217488" cy="1111250"/>
          </a:xfrm>
          <a:prstGeom prst="leftBrace">
            <a:avLst>
              <a:gd name="adj1" fmla="val 8374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0" name="CasellaDiTesto 5"/>
          <p:cNvSpPr txBox="1">
            <a:spLocks noChangeArrowheads="1"/>
          </p:cNvSpPr>
          <p:nvPr/>
        </p:nvSpPr>
        <p:spPr bwMode="auto">
          <a:xfrm>
            <a:off x="115888" y="3699379"/>
            <a:ext cx="12874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it-IT" sz="1800" b="0" i="1" dirty="0">
                <a:latin typeface="Arial" charset="0"/>
              </a:rPr>
              <a:t>Record </a:t>
            </a:r>
          </a:p>
          <a:p>
            <a:pPr eaLnBrk="1" hangingPunct="1"/>
            <a:r>
              <a:rPr lang="en-GB" altLang="it-IT" sz="1800" b="0" i="1" dirty="0" err="1">
                <a:latin typeface="Arial" charset="0"/>
              </a:rPr>
              <a:t>attivazione</a:t>
            </a:r>
            <a:endParaRPr lang="en-GB" altLang="it-IT" sz="1800" b="0" i="1" dirty="0">
              <a:latin typeface="Arial" charset="0"/>
            </a:endParaRPr>
          </a:p>
          <a:p>
            <a:endParaRPr lang="en-US" altLang="en-US" sz="2000" dirty="0">
              <a:latin typeface="Arial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37744" y="2699646"/>
            <a:ext cx="7452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GB" altLang="it-IT" b="1" dirty="0" err="1" smtClean="0"/>
              <a:t>Esempio</a:t>
            </a:r>
            <a:r>
              <a:rPr lang="en-GB" altLang="it-IT" b="1" dirty="0" smtClean="0"/>
              <a:t>: </a:t>
            </a:r>
            <a:r>
              <a:rPr lang="en-GB" altLang="it-IT" b="1" dirty="0" err="1" smtClean="0"/>
              <a:t>supponiamo</a:t>
            </a:r>
            <a:r>
              <a:rPr lang="en-GB" altLang="it-IT" b="1" dirty="0" smtClean="0"/>
              <a:t> </a:t>
            </a:r>
            <a:r>
              <a:rPr lang="en-GB" altLang="it-IT" b="1" dirty="0" err="1"/>
              <a:t>che</a:t>
            </a:r>
            <a:r>
              <a:rPr lang="en-GB" altLang="it-IT" b="1" dirty="0"/>
              <a:t> </a:t>
            </a:r>
            <a:r>
              <a:rPr lang="en-GB" altLang="it-IT" b="1" dirty="0" err="1"/>
              <a:t>sia</a:t>
            </a:r>
            <a:r>
              <a:rPr lang="en-GB" altLang="it-IT" b="1" dirty="0"/>
              <a:t> </a:t>
            </a:r>
            <a:r>
              <a:rPr lang="en-GB" altLang="it-IT" b="1" dirty="0" err="1"/>
              <a:t>mem</a:t>
            </a:r>
            <a:r>
              <a:rPr lang="en-GB" altLang="it-IT" b="1" dirty="0"/>
              <a:t>[LV+2]=800</a:t>
            </a:r>
          </a:p>
        </p:txBody>
      </p:sp>
      <p:sp>
        <p:nvSpPr>
          <p:cNvPr id="8" name="Rettangolo 7"/>
          <p:cNvSpPr/>
          <p:nvPr/>
        </p:nvSpPr>
        <p:spPr>
          <a:xfrm>
            <a:off x="320040" y="3003184"/>
            <a:ext cx="8138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GB" altLang="it-IT" dirty="0" err="1"/>
              <a:t>Nell’esempio</a:t>
            </a:r>
            <a:r>
              <a:rPr lang="en-GB" altLang="it-IT" dirty="0"/>
              <a:t> la </a:t>
            </a:r>
            <a:r>
              <a:rPr lang="en-GB" altLang="it-IT" dirty="0" err="1"/>
              <a:t>variabile</a:t>
            </a:r>
            <a:r>
              <a:rPr lang="en-GB" altLang="it-IT" dirty="0"/>
              <a:t> locale x </a:t>
            </a:r>
            <a:r>
              <a:rPr lang="en-GB" altLang="it-IT" dirty="0" err="1"/>
              <a:t>si</a:t>
            </a:r>
            <a:r>
              <a:rPr lang="en-GB" altLang="it-IT" dirty="0"/>
              <a:t> </a:t>
            </a:r>
            <a:r>
              <a:rPr lang="en-GB" altLang="it-IT" dirty="0" err="1"/>
              <a:t>trova</a:t>
            </a:r>
            <a:r>
              <a:rPr lang="en-GB" altLang="it-IT" dirty="0"/>
              <a:t> in </a:t>
            </a:r>
            <a:r>
              <a:rPr lang="en-GB" altLang="it-IT" dirty="0" err="1"/>
              <a:t>posizione</a:t>
            </a:r>
            <a:r>
              <a:rPr lang="en-GB" altLang="it-IT" dirty="0"/>
              <a:t> 2 </a:t>
            </a:r>
            <a:r>
              <a:rPr lang="en-GB" altLang="it-IT" dirty="0" err="1"/>
              <a:t>nel</a:t>
            </a:r>
            <a:r>
              <a:rPr lang="en-GB" altLang="it-IT" dirty="0"/>
              <a:t> record di </a:t>
            </a:r>
            <a:r>
              <a:rPr lang="en-GB" altLang="it-IT" dirty="0" err="1"/>
              <a:t>attivazione</a:t>
            </a:r>
            <a:endParaRPr lang="en-GB" altLang="it-IT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1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75"/>
    </mc:Choice>
    <mc:Fallback>
      <p:transition spd="slow" advTm="85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022808"/>
              </p:ext>
            </p:extLst>
          </p:nvPr>
        </p:nvGraphicFramePr>
        <p:xfrm>
          <a:off x="685800" y="3025331"/>
          <a:ext cx="6672263" cy="2062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223"/>
                <a:gridCol w="1751908"/>
                <a:gridCol w="1668066"/>
                <a:gridCol w="1668066"/>
              </a:tblGrid>
              <a:tr h="3707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765"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ym typeface="Symbol" panose="05050102010706020507" pitchFamily="18" charset="2"/>
                        </a:rPr>
                        <a:t></a:t>
                      </a:r>
                      <a:r>
                        <a:rPr lang="en-US" sz="1800" baseline="0" dirty="0" smtClean="0">
                          <a:sym typeface="Symbol" panose="05050102010706020507" pitchFamily="18" charset="2"/>
                        </a:rPr>
                        <a:t>  </a:t>
                      </a:r>
                      <a:r>
                        <a:rPr lang="en-US" sz="1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SP</a:t>
                      </a:r>
                      <a:endParaRPr lang="en-US" sz="1800" dirty="0"/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765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Ü"/>
                        <a:tabLst/>
                        <a:defRPr/>
                      </a:pPr>
                      <a:r>
                        <a:rPr lang="en-US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SP </a:t>
                      </a:r>
                      <a:r>
                        <a:rPr lang="it-IT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cima</a:t>
                      </a:r>
                      <a:r>
                        <a:rPr lang="it-IT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</a:t>
                      </a:r>
                      <a:endParaRPr lang="en-US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765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3" marR="91443"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9101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 di</a:t>
                      </a:r>
                      <a:r>
                        <a:rPr lang="it-IT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ILOAD x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Dopo</a:t>
                      </a:r>
                      <a:r>
                        <a:rPr lang="it-IT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ILOAD x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3" marR="91443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Fumetto 2 3"/>
          <p:cNvSpPr/>
          <p:nvPr/>
        </p:nvSpPr>
        <p:spPr bwMode="auto">
          <a:xfrm>
            <a:off x="7165975" y="3169793"/>
            <a:ext cx="1728788" cy="719138"/>
          </a:xfrm>
          <a:prstGeom prst="wedgeRoundRectCallout">
            <a:avLst>
              <a:gd name="adj1" fmla="val -84327"/>
              <a:gd name="adj2" fmla="val 6752"/>
              <a:gd name="adj3" fmla="val 16667"/>
            </a:avLst>
          </a:prstGeom>
          <a:ln w="31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it-IT" dirty="0">
                <a:solidFill>
                  <a:schemeClr val="tx1"/>
                </a:solidFill>
                <a:latin typeface="Arial" charset="0"/>
              </a:rPr>
              <a:t>Incrementa SP</a:t>
            </a: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Fumetto 2 4"/>
          <p:cNvSpPr/>
          <p:nvPr/>
        </p:nvSpPr>
        <p:spPr bwMode="auto">
          <a:xfrm>
            <a:off x="217488" y="2574481"/>
            <a:ext cx="4103687" cy="711200"/>
          </a:xfrm>
          <a:prstGeom prst="wedgeRoundRectCallout">
            <a:avLst>
              <a:gd name="adj1" fmla="val 53336"/>
              <a:gd name="adj2" fmla="val 94377"/>
              <a:gd name="adj3" fmla="val 16667"/>
            </a:avLst>
          </a:prstGeom>
          <a:ln w="31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it-IT" dirty="0">
                <a:solidFill>
                  <a:schemeClr val="tx1"/>
                </a:solidFill>
                <a:latin typeface="Arial" charset="0"/>
              </a:rPr>
              <a:t>Carica il valore di x nella parola a cui punta SP</a:t>
            </a:r>
          </a:p>
        </p:txBody>
      </p:sp>
      <p:sp>
        <p:nvSpPr>
          <p:cNvPr id="6" name="CasellaDiTesto 4"/>
          <p:cNvSpPr txBox="1">
            <a:spLocks noChangeArrowheads="1"/>
          </p:cNvSpPr>
          <p:nvPr/>
        </p:nvSpPr>
        <p:spPr bwMode="auto">
          <a:xfrm>
            <a:off x="4573588" y="2304606"/>
            <a:ext cx="44656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it-IT" altLang="en-US" sz="2000" b="0" dirty="0">
                <a:latin typeface="Arial" charset="0"/>
              </a:rPr>
              <a:t>Nell’esempio seguente n</a:t>
            </a:r>
            <a:r>
              <a:rPr lang="it-IT" altLang="en-US" sz="2000" b="0" baseline="-25000" dirty="0">
                <a:latin typeface="Arial" charset="0"/>
              </a:rPr>
              <a:t>1</a:t>
            </a:r>
            <a:r>
              <a:rPr lang="it-IT" altLang="en-US" sz="2000" b="0" dirty="0">
                <a:latin typeface="Arial" charset="0"/>
              </a:rPr>
              <a:t> e n</a:t>
            </a:r>
            <a:r>
              <a:rPr lang="it-IT" altLang="en-US" sz="2000" b="0" baseline="-25000" dirty="0">
                <a:latin typeface="Arial" charset="0"/>
              </a:rPr>
              <a:t>2</a:t>
            </a:r>
            <a:r>
              <a:rPr lang="it-IT" altLang="en-US" sz="2000" b="0" dirty="0">
                <a:latin typeface="Arial" charset="0"/>
              </a:rPr>
              <a:t> rappresentano valori già sullo </a:t>
            </a:r>
            <a:r>
              <a:rPr lang="it-IT" altLang="en-US" sz="2000" b="0" dirty="0" err="1">
                <a:latin typeface="Arial" charset="0"/>
              </a:rPr>
              <a:t>stack</a:t>
            </a:r>
            <a:endParaRPr lang="en-US" altLang="en-US" sz="2000" b="0" dirty="0">
              <a:latin typeface="Arial" charset="0"/>
            </a:endParaRPr>
          </a:p>
        </p:txBody>
      </p:sp>
      <p:sp>
        <p:nvSpPr>
          <p:cNvPr id="7" name="Parentesi graffa aperta 4"/>
          <p:cNvSpPr>
            <a:spLocks/>
          </p:cNvSpPr>
          <p:nvPr/>
        </p:nvSpPr>
        <p:spPr bwMode="auto">
          <a:xfrm>
            <a:off x="398463" y="3746056"/>
            <a:ext cx="217487" cy="774700"/>
          </a:xfrm>
          <a:prstGeom prst="leftBrace">
            <a:avLst>
              <a:gd name="adj1" fmla="val 8361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" name="CasellaDiTesto 12"/>
          <p:cNvSpPr txBox="1">
            <a:spLocks noChangeArrowheads="1"/>
          </p:cNvSpPr>
          <p:nvPr/>
        </p:nvSpPr>
        <p:spPr bwMode="auto">
          <a:xfrm rot="16200000">
            <a:off x="-521494" y="3821463"/>
            <a:ext cx="172402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it-IT" sz="1800" b="0" i="1" dirty="0">
                <a:latin typeface="Arial" charset="0"/>
              </a:rPr>
              <a:t>Stack operandi</a:t>
            </a:r>
          </a:p>
          <a:p>
            <a:endParaRPr lang="en-US" altLang="en-US" sz="2000" dirty="0">
              <a:latin typeface="Arial" charset="0"/>
            </a:endParaRP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685800" y="737616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del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linguaggio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Sintassi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codifica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e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Significato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0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68"/>
    </mc:Choice>
    <mc:Fallback>
      <p:transition spd="slow" advTm="24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46" y="953845"/>
            <a:ext cx="7375398" cy="583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9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40"/>
    </mc:Choice>
    <mc:Fallback>
      <p:transition spd="slow" advTm="80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 txBox="1">
            <a:spLocks noChangeArrowheads="1"/>
          </p:cNvSpPr>
          <p:nvPr/>
        </p:nvSpPr>
        <p:spPr bwMode="auto">
          <a:xfrm>
            <a:off x="685800" y="618744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NOTAZIONE</a:t>
            </a:r>
            <a:endParaRPr lang="it-IT" sz="2000" kern="0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555" name="CasellaDiTesto 2"/>
          <p:cNvSpPr txBox="1">
            <a:spLocks noChangeArrowheads="1"/>
          </p:cNvSpPr>
          <p:nvPr/>
        </p:nvSpPr>
        <p:spPr bwMode="auto">
          <a:xfrm>
            <a:off x="305689" y="1426463"/>
            <a:ext cx="8746871" cy="481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it-IT" altLang="en-US" sz="1800" dirty="0">
                <a:latin typeface="Arial" charset="0"/>
              </a:rPr>
              <a:t>Il simbolo </a:t>
            </a:r>
            <a:r>
              <a:rPr lang="it-IT" altLang="en-US" sz="1800" dirty="0">
                <a:solidFill>
                  <a:srgbClr val="FF0000"/>
                </a:solidFill>
                <a:latin typeface="Arial" charset="0"/>
              </a:rPr>
              <a:t>:= </a:t>
            </a:r>
            <a:r>
              <a:rPr lang="it-IT" altLang="en-US" sz="1800" dirty="0">
                <a:latin typeface="Arial" charset="0"/>
              </a:rPr>
              <a:t>utilizzato nella tabella significa «memorizza in»</a:t>
            </a:r>
          </a:p>
          <a:p>
            <a:endParaRPr lang="it-IT" altLang="en-US" sz="1100" dirty="0">
              <a:latin typeface="Arial" charset="0"/>
            </a:endParaRPr>
          </a:p>
          <a:p>
            <a:r>
              <a:rPr lang="it-IT" altLang="en-US" sz="1800" dirty="0">
                <a:latin typeface="Arial" charset="0"/>
              </a:rPr>
              <a:t>Quindi </a:t>
            </a:r>
            <a:r>
              <a:rPr lang="it-IT" altLang="en-US" sz="1800" dirty="0">
                <a:solidFill>
                  <a:srgbClr val="000099"/>
                </a:solidFill>
                <a:latin typeface="Arial" charset="0"/>
              </a:rPr>
              <a:t>SP:=SP+1 </a:t>
            </a:r>
            <a:r>
              <a:rPr lang="it-IT" altLang="en-US" sz="1800" dirty="0">
                <a:latin typeface="Arial" charset="0"/>
              </a:rPr>
              <a:t>si interpreta </a:t>
            </a:r>
            <a:r>
              <a:rPr lang="it-IT" altLang="en-US" sz="1800" dirty="0" smtClean="0">
                <a:latin typeface="Arial" charset="0"/>
              </a:rPr>
              <a:t>come: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800" dirty="0" smtClean="0">
                <a:latin typeface="Arial" charset="0"/>
              </a:rPr>
              <a:t>calcola </a:t>
            </a:r>
            <a:r>
              <a:rPr lang="it-IT" altLang="en-US" sz="1800" dirty="0">
                <a:latin typeface="Arial" charset="0"/>
              </a:rPr>
              <a:t>SP+1 e memorizza il risultato in SP» </a:t>
            </a:r>
            <a:endParaRPr lang="it-IT" altLang="en-US" sz="1800" dirty="0" smtClean="0">
              <a:latin typeface="Arial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it-IT" altLang="en-US" sz="1400" dirty="0" smtClean="0">
                <a:latin typeface="Arial" charset="0"/>
              </a:rPr>
              <a:t>(</a:t>
            </a:r>
            <a:r>
              <a:rPr lang="it-IT" altLang="en-US" sz="1400" dirty="0" err="1" smtClean="0">
                <a:latin typeface="Arial" charset="0"/>
              </a:rPr>
              <a:t>Stack</a:t>
            </a:r>
            <a:r>
              <a:rPr lang="it-IT" altLang="en-US" sz="1400" dirty="0" smtClean="0">
                <a:latin typeface="Arial" charset="0"/>
              </a:rPr>
              <a:t> </a:t>
            </a:r>
            <a:r>
              <a:rPr lang="it-IT" altLang="en-US" sz="1400" dirty="0" err="1" smtClean="0">
                <a:latin typeface="Arial" charset="0"/>
              </a:rPr>
              <a:t>Pointer</a:t>
            </a:r>
            <a:r>
              <a:rPr lang="it-IT" altLang="en-US" sz="1400" dirty="0" smtClean="0">
                <a:latin typeface="Arial" charset="0"/>
              </a:rPr>
              <a:t>: come </a:t>
            </a:r>
            <a:r>
              <a:rPr lang="it-IT" altLang="en-US" sz="1400" dirty="0">
                <a:latin typeface="Arial" charset="0"/>
              </a:rPr>
              <a:t>vedremo è un registro dell’architettura MIC1)</a:t>
            </a:r>
          </a:p>
          <a:p>
            <a:endParaRPr lang="it-IT" altLang="en-US" sz="1800" dirty="0">
              <a:latin typeface="Arial" charset="0"/>
            </a:endParaRPr>
          </a:p>
          <a:p>
            <a:r>
              <a:rPr lang="it-IT" altLang="en-US" sz="1800" dirty="0">
                <a:latin typeface="Arial" charset="0"/>
              </a:rPr>
              <a:t>Il simbolo </a:t>
            </a:r>
            <a:r>
              <a:rPr lang="it-IT" altLang="en-US" sz="1800" dirty="0">
                <a:solidFill>
                  <a:srgbClr val="FF0000"/>
                </a:solidFill>
                <a:latin typeface="Arial" charset="0"/>
              </a:rPr>
              <a:t>== </a:t>
            </a:r>
            <a:r>
              <a:rPr lang="it-IT" altLang="en-US" sz="1800" dirty="0">
                <a:latin typeface="Arial" charset="0"/>
              </a:rPr>
              <a:t>invece è un operatore di </a:t>
            </a:r>
            <a:r>
              <a:rPr lang="it-IT" altLang="en-US" sz="1800" b="1" dirty="0" smtClean="0">
                <a:latin typeface="Arial" charset="0"/>
              </a:rPr>
              <a:t>confronto: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800" dirty="0" smtClean="0">
                <a:latin typeface="Arial" charset="0"/>
              </a:rPr>
              <a:t>utilizzato </a:t>
            </a:r>
            <a:r>
              <a:rPr lang="it-IT" altLang="en-US" sz="1800" dirty="0">
                <a:latin typeface="Arial" charset="0"/>
              </a:rPr>
              <a:t>per descrivere il significato delle istruzioni di salto </a:t>
            </a:r>
            <a:r>
              <a:rPr lang="it-IT" altLang="en-US" sz="1800" dirty="0" smtClean="0">
                <a:latin typeface="Arial" charset="0"/>
              </a:rPr>
              <a:t>condizionato</a:t>
            </a:r>
            <a:endParaRPr lang="it-IT" altLang="en-US" sz="1800" dirty="0">
              <a:latin typeface="Arial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it-IT" altLang="en-US" sz="1800" i="1" dirty="0">
                <a:solidFill>
                  <a:srgbClr val="000099"/>
                </a:solidFill>
                <a:latin typeface="Arial" charset="0"/>
              </a:rPr>
              <a:t>Se </a:t>
            </a:r>
            <a:r>
              <a:rPr lang="it-IT" altLang="en-US" sz="1800" i="1" dirty="0" err="1">
                <a:solidFill>
                  <a:srgbClr val="000099"/>
                </a:solidFill>
                <a:latin typeface="Arial" charset="0"/>
              </a:rPr>
              <a:t>mem</a:t>
            </a:r>
            <a:r>
              <a:rPr lang="it-IT" altLang="en-US" sz="1800" i="1" dirty="0">
                <a:solidFill>
                  <a:srgbClr val="000099"/>
                </a:solidFill>
                <a:latin typeface="Arial" charset="0"/>
              </a:rPr>
              <a:t>[SP+1]==</a:t>
            </a:r>
            <a:r>
              <a:rPr lang="it-IT" altLang="en-US" sz="1800" i="1" dirty="0" err="1">
                <a:solidFill>
                  <a:srgbClr val="000099"/>
                </a:solidFill>
                <a:latin typeface="Arial" charset="0"/>
              </a:rPr>
              <a:t>mem</a:t>
            </a:r>
            <a:r>
              <a:rPr lang="it-IT" altLang="en-US" sz="1800" i="1" dirty="0">
                <a:solidFill>
                  <a:srgbClr val="000099"/>
                </a:solidFill>
                <a:latin typeface="Arial" charset="0"/>
              </a:rPr>
              <a:t>[SP+2]  allora PC:=</a:t>
            </a:r>
            <a:r>
              <a:rPr lang="it-IT" altLang="en-US" sz="1800" i="1" dirty="0" err="1">
                <a:solidFill>
                  <a:srgbClr val="000099"/>
                </a:solidFill>
                <a:latin typeface="Arial" charset="0"/>
              </a:rPr>
              <a:t>PC+offset</a:t>
            </a:r>
            <a:r>
              <a:rPr lang="it-IT" altLang="en-US" sz="1800" i="1" dirty="0">
                <a:solidFill>
                  <a:srgbClr val="000099"/>
                </a:solidFill>
                <a:latin typeface="Arial" charset="0"/>
              </a:rPr>
              <a:t> </a:t>
            </a:r>
          </a:p>
          <a:p>
            <a:pPr eaLnBrk="1" hangingPunct="1">
              <a:spcBef>
                <a:spcPct val="20000"/>
              </a:spcBef>
            </a:pPr>
            <a:endParaRPr lang="en-GB" altLang="en-US" sz="700" i="1" dirty="0">
              <a:solidFill>
                <a:srgbClr val="000099"/>
              </a:solidFill>
              <a:latin typeface="Arial" charset="0"/>
            </a:endParaRPr>
          </a:p>
          <a:p>
            <a:r>
              <a:rPr lang="it-IT" altLang="en-US" sz="1800" dirty="0">
                <a:latin typeface="Arial" charset="0"/>
              </a:rPr>
              <a:t>Si interpreta così: </a:t>
            </a:r>
            <a:endParaRPr lang="it-IT" altLang="en-US" sz="1800" dirty="0" smtClean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800" dirty="0" smtClean="0">
                <a:latin typeface="Arial" charset="0"/>
              </a:rPr>
              <a:t>se </a:t>
            </a:r>
            <a:r>
              <a:rPr lang="it-IT" altLang="en-US" sz="1800" dirty="0">
                <a:latin typeface="Arial" charset="0"/>
              </a:rPr>
              <a:t>i valori contenuti negli indirizzi di memoria SP+1 e SP+2 sono uguali calcola </a:t>
            </a:r>
            <a:r>
              <a:rPr lang="it-IT" altLang="en-US" sz="1800" dirty="0" err="1">
                <a:latin typeface="Arial" charset="0"/>
              </a:rPr>
              <a:t>PC+offset</a:t>
            </a:r>
            <a:r>
              <a:rPr lang="it-IT" altLang="en-US" sz="1800" dirty="0">
                <a:latin typeface="Arial" charset="0"/>
              </a:rPr>
              <a:t> e memorizza il risultato in PC </a:t>
            </a:r>
            <a:endParaRPr lang="it-IT" altLang="en-US" sz="1800" dirty="0" smtClean="0">
              <a:latin typeface="Arial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it-IT" altLang="en-US" sz="1400" dirty="0" smtClean="0">
                <a:latin typeface="Arial" charset="0"/>
              </a:rPr>
              <a:t>(Program </a:t>
            </a:r>
            <a:r>
              <a:rPr lang="it-IT" altLang="en-US" sz="1400" dirty="0" err="1" smtClean="0">
                <a:latin typeface="Arial" charset="0"/>
              </a:rPr>
              <a:t>Counter</a:t>
            </a:r>
            <a:r>
              <a:rPr lang="it-IT" altLang="en-US" sz="1400" dirty="0" smtClean="0">
                <a:latin typeface="Arial" charset="0"/>
              </a:rPr>
              <a:t> anch’esso </a:t>
            </a:r>
            <a:r>
              <a:rPr lang="it-IT" altLang="en-US" sz="1400" dirty="0">
                <a:latin typeface="Arial" charset="0"/>
              </a:rPr>
              <a:t>un registro dell’architettura MIC1</a:t>
            </a:r>
            <a:r>
              <a:rPr lang="it-IT" altLang="en-US" sz="1400" dirty="0" smtClean="0">
                <a:latin typeface="Arial" charset="0"/>
              </a:rPr>
              <a:t>);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800" dirty="0" smtClean="0">
                <a:latin typeface="Arial" charset="0"/>
              </a:rPr>
              <a:t>se </a:t>
            </a:r>
            <a:r>
              <a:rPr lang="it-IT" altLang="en-US" sz="1800" dirty="0">
                <a:latin typeface="Arial" charset="0"/>
              </a:rPr>
              <a:t>PC punta al codice operativo dell’istruzione (di salto) che stiamo eseguendo si realizza un «salto» ad una istruzione «lontana» da quella che stiamo eseguendo.</a:t>
            </a:r>
          </a:p>
          <a:p>
            <a:endParaRPr lang="it-IT" altLang="en-US" sz="1800" dirty="0">
              <a:latin typeface="Arial" charset="0"/>
            </a:endParaRPr>
          </a:p>
          <a:p>
            <a:endParaRPr lang="it-IT" altLang="en-US" sz="1800" b="1" dirty="0"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47"/>
    </mc:Choice>
    <mc:Fallback>
      <p:transition spd="slow" advTm="100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 bwMode="auto">
          <a:xfrm>
            <a:off x="685800" y="728472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NOTAZIONE</a:t>
            </a:r>
            <a:endParaRPr lang="it-IT" sz="2000" kern="0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838200" y="1962603"/>
            <a:ext cx="79400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en-US" b="1" dirty="0">
                <a:latin typeface="Arial" charset="0"/>
              </a:rPr>
              <a:t>ATTENZIONE: </a:t>
            </a:r>
            <a:endParaRPr lang="it-IT" altLang="en-US" b="1" dirty="0" smtClean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b="1" dirty="0" smtClean="0">
                <a:latin typeface="Arial" charset="0"/>
              </a:rPr>
              <a:t>Quando </a:t>
            </a:r>
            <a:r>
              <a:rPr lang="it-IT" altLang="en-US" b="1" dirty="0">
                <a:latin typeface="Arial" charset="0"/>
              </a:rPr>
              <a:t>sommo k a SP, LV o CPP ottengo l’indirizzo DI PAROLA </a:t>
            </a:r>
            <a:r>
              <a:rPr lang="it-IT" altLang="en-US" b="1" dirty="0" err="1">
                <a:latin typeface="Arial" charset="0"/>
              </a:rPr>
              <a:t>SP+k</a:t>
            </a:r>
            <a:r>
              <a:rPr lang="it-IT" altLang="en-US" b="1" dirty="0">
                <a:latin typeface="Arial" charset="0"/>
              </a:rPr>
              <a:t> (</a:t>
            </a:r>
            <a:r>
              <a:rPr lang="it-IT" altLang="en-US" b="1" dirty="0" err="1">
                <a:latin typeface="Arial" charset="0"/>
              </a:rPr>
              <a:t>LV+k</a:t>
            </a:r>
            <a:r>
              <a:rPr lang="it-IT" altLang="en-US" b="1" dirty="0">
                <a:latin typeface="Arial" charset="0"/>
              </a:rPr>
              <a:t> o </a:t>
            </a:r>
            <a:r>
              <a:rPr lang="it-IT" altLang="en-US" b="1" dirty="0" err="1">
                <a:latin typeface="Arial" charset="0"/>
              </a:rPr>
              <a:t>CPP+k</a:t>
            </a:r>
            <a:r>
              <a:rPr lang="it-IT" altLang="en-US" b="1" dirty="0">
                <a:latin typeface="Arial" charset="0"/>
              </a:rPr>
              <a:t>) che si trova k*4 byte dopo SP (LV o CPP</a:t>
            </a:r>
            <a:r>
              <a:rPr lang="it-IT" altLang="en-US" b="1" dirty="0" smtClean="0">
                <a:latin typeface="Arial" charset="0"/>
              </a:rPr>
              <a:t>)</a:t>
            </a:r>
            <a:br>
              <a:rPr lang="it-IT" altLang="en-US" b="1" dirty="0" smtClean="0">
                <a:latin typeface="Arial" charset="0"/>
              </a:rPr>
            </a:br>
            <a:endParaRPr lang="it-IT" altLang="en-US" b="1" dirty="0" smtClean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b="1" dirty="0" smtClean="0">
                <a:latin typeface="Arial" charset="0"/>
              </a:rPr>
              <a:t>Quando </a:t>
            </a:r>
            <a:r>
              <a:rPr lang="it-IT" altLang="en-US" b="1" dirty="0">
                <a:latin typeface="Arial" charset="0"/>
              </a:rPr>
              <a:t>sommo </a:t>
            </a:r>
            <a:r>
              <a:rPr lang="it-IT" altLang="en-US" b="1" i="1" dirty="0">
                <a:solidFill>
                  <a:srgbClr val="000099"/>
                </a:solidFill>
                <a:latin typeface="Arial" charset="0"/>
              </a:rPr>
              <a:t>offset</a:t>
            </a:r>
            <a:r>
              <a:rPr lang="it-IT" altLang="en-US" b="1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it-IT" altLang="en-US" b="1" dirty="0">
                <a:latin typeface="Arial" charset="0"/>
              </a:rPr>
              <a:t>a </a:t>
            </a:r>
            <a:r>
              <a:rPr lang="it-IT" altLang="en-US" b="1" dirty="0">
                <a:solidFill>
                  <a:srgbClr val="000099"/>
                </a:solidFill>
                <a:latin typeface="Arial" charset="0"/>
              </a:rPr>
              <a:t>PC</a:t>
            </a:r>
            <a:r>
              <a:rPr lang="it-IT" altLang="en-US" b="1" dirty="0">
                <a:latin typeface="Arial" charset="0"/>
              </a:rPr>
              <a:t> ottengo l’indirizzo DI BYTE  </a:t>
            </a:r>
            <a:r>
              <a:rPr lang="it-IT" altLang="en-US" b="1" i="1" dirty="0" err="1">
                <a:solidFill>
                  <a:srgbClr val="000099"/>
                </a:solidFill>
                <a:latin typeface="Arial" charset="0"/>
              </a:rPr>
              <a:t>PC+offset</a:t>
            </a:r>
            <a:r>
              <a:rPr lang="it-IT" altLang="en-US" b="1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it-IT" altLang="en-US" b="1" dirty="0">
                <a:latin typeface="Arial" charset="0"/>
              </a:rPr>
              <a:t>che si trova </a:t>
            </a:r>
            <a:r>
              <a:rPr lang="it-IT" altLang="en-US" b="1" i="1" dirty="0">
                <a:solidFill>
                  <a:srgbClr val="000099"/>
                </a:solidFill>
                <a:latin typeface="Arial" charset="0"/>
              </a:rPr>
              <a:t>offset</a:t>
            </a:r>
            <a:r>
              <a:rPr lang="it-IT" altLang="en-US" b="1" dirty="0">
                <a:latin typeface="Arial" charset="0"/>
              </a:rPr>
              <a:t> byte dopo PC (o prima di PC se offset è negativo) nell’area dei metodi.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7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59"/>
    </mc:Choice>
    <mc:Fallback>
      <p:transition spd="slow" advTm="63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olo 1"/>
          <p:cNvSpPr>
            <a:spLocks noGrp="1"/>
          </p:cNvSpPr>
          <p:nvPr>
            <p:ph type="title"/>
          </p:nvPr>
        </p:nvSpPr>
        <p:spPr>
          <a:xfrm>
            <a:off x="685800" y="981075"/>
            <a:ext cx="7772400" cy="5476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it-IT" sz="4800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IL LINGUAGGIO IJVM</a:t>
            </a:r>
            <a:br>
              <a:rPr lang="it-IT" sz="4800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</a:br>
            <a:r>
              <a:rPr lang="it-IT" sz="2400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(Livello 2 – ISA)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6375" y="1844675"/>
            <a:ext cx="8686800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introducendo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linguaggio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macchina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2) di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ipotetico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processore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MIC1</a:t>
            </a: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it-IT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Come vedremo IJVM non è eseguibile direttamente dall’hardware di MIC-1. </a:t>
            </a:r>
            <a:r>
              <a:rPr lang="it-IT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 programmi nel linguaggio IJVM vengono interpretati da un microinterprete, incorporato in una memoria interna al processore</a:t>
            </a:r>
            <a:r>
              <a:rPr lang="it-IT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(chiamata </a:t>
            </a:r>
            <a:r>
              <a:rPr lang="it-IT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control</a:t>
            </a:r>
            <a:r>
              <a:rPr lang="it-IT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it-IT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store</a:t>
            </a:r>
            <a:r>
              <a:rPr lang="it-IT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)</a:t>
            </a: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endParaRPr lang="it-IT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endParaRPr lang="it-IT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endParaRPr lang="it-IT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Più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avanti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nel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corso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vedremo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che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lo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stesso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linguaggio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livello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2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può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essere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realizzato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microprocessori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più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efficienti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(MIC2, MIC3, ...)</a:t>
            </a:r>
            <a:endParaRPr lang="it-IT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grpSp>
        <p:nvGrpSpPr>
          <p:cNvPr id="4100" name="Group 18"/>
          <p:cNvGrpSpPr>
            <a:grpSpLocks/>
          </p:cNvGrpSpPr>
          <p:nvPr/>
        </p:nvGrpSpPr>
        <p:grpSpPr bwMode="auto">
          <a:xfrm>
            <a:off x="2006600" y="3723831"/>
            <a:ext cx="5445125" cy="400050"/>
            <a:chOff x="746" y="2770"/>
            <a:chExt cx="3430" cy="252"/>
          </a:xfrm>
        </p:grpSpPr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1632" y="2815"/>
              <a:ext cx="2544" cy="1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t-IT" sz="1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LIVELLO DEL LINGUAGGIO MACCHINA</a:t>
              </a: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auto">
            <a:xfrm>
              <a:off x="746" y="2770"/>
              <a:ext cx="78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it-IT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IJVM(L2)</a:t>
              </a:r>
            </a:p>
          </p:txBody>
        </p:sp>
      </p:grpSp>
      <p:grpSp>
        <p:nvGrpSpPr>
          <p:cNvPr id="4101" name="Group 23"/>
          <p:cNvGrpSpPr>
            <a:grpSpLocks/>
          </p:cNvGrpSpPr>
          <p:nvPr/>
        </p:nvGrpSpPr>
        <p:grpSpPr bwMode="auto">
          <a:xfrm>
            <a:off x="1301750" y="4125912"/>
            <a:ext cx="5976937" cy="833438"/>
            <a:chOff x="411" y="3006"/>
            <a:chExt cx="3765" cy="525"/>
          </a:xfrm>
        </p:grpSpPr>
        <p:sp>
          <p:nvSpPr>
            <p:cNvPr id="11" name="Text Box 24"/>
            <p:cNvSpPr txBox="1">
              <a:spLocks noChangeArrowheads="1"/>
            </p:cNvSpPr>
            <p:nvPr/>
          </p:nvSpPr>
          <p:spPr bwMode="auto">
            <a:xfrm>
              <a:off x="1632" y="3317"/>
              <a:ext cx="2544" cy="1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t-IT" sz="1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LIVELLO DELLA MICROARCHITETTURA</a:t>
              </a: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411" y="3279"/>
              <a:ext cx="120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it-IT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MIC1-MAL(L1)</a:t>
              </a:r>
            </a:p>
          </p:txBody>
        </p:sp>
        <p:cxnSp>
          <p:nvCxnSpPr>
            <p:cNvPr id="4104" name="AutoShape 26"/>
            <p:cNvCxnSpPr>
              <a:cxnSpLocks noChangeShapeType="1"/>
            </p:cNvCxnSpPr>
            <p:nvPr/>
          </p:nvCxnSpPr>
          <p:spPr bwMode="auto">
            <a:xfrm rot="5400000">
              <a:off x="2757" y="3152"/>
              <a:ext cx="294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 Box 27"/>
            <p:cNvSpPr txBox="1">
              <a:spLocks noChangeArrowheads="1"/>
            </p:cNvSpPr>
            <p:nvPr/>
          </p:nvSpPr>
          <p:spPr bwMode="auto">
            <a:xfrm>
              <a:off x="3014" y="3064"/>
              <a:ext cx="105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it-IT" sz="12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MICROINTERPRETE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340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41"/>
    </mc:Choice>
    <mc:Fallback>
      <p:transition spd="slow" advTm="37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 txBox="1">
            <a:spLocks noChangeArrowheads="1"/>
          </p:cNvSpPr>
          <p:nvPr/>
        </p:nvSpPr>
        <p:spPr bwMode="auto">
          <a:xfrm>
            <a:off x="566928" y="710184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Istruzioni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del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linguaggio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IJVM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sp>
        <p:nvSpPr>
          <p:cNvPr id="24579" name="Rectangle 1031"/>
          <p:cNvSpPr>
            <a:spLocks noChangeArrowheads="1"/>
          </p:cNvSpPr>
          <p:nvPr/>
        </p:nvSpPr>
        <p:spPr bwMode="auto">
          <a:xfrm>
            <a:off x="255588" y="2359152"/>
            <a:ext cx="820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it-IT" altLang="it-IT" i="1" dirty="0">
                <a:solidFill>
                  <a:srgbClr val="000099"/>
                </a:solidFill>
              </a:rPr>
              <a:t>Consultate  la documentazione relativa al </a:t>
            </a:r>
            <a:r>
              <a:rPr lang="it-IT" altLang="it-IT" i="1" dirty="0" err="1">
                <a:solidFill>
                  <a:srgbClr val="000099"/>
                </a:solidFill>
              </a:rPr>
              <a:t>bytecode</a:t>
            </a:r>
            <a:r>
              <a:rPr lang="it-IT" altLang="it-IT" i="1" dirty="0">
                <a:solidFill>
                  <a:srgbClr val="000099"/>
                </a:solidFill>
              </a:rPr>
              <a:t> della Java Virtual Machine al seguente indirizzo:</a:t>
            </a:r>
          </a:p>
          <a:p>
            <a:pPr algn="ctr" eaLnBrk="1" hangingPunct="1"/>
            <a:r>
              <a:rPr lang="it-IT" altLang="it-IT" dirty="0">
                <a:solidFill>
                  <a:srgbClr val="FF0000"/>
                </a:solidFill>
              </a:rPr>
              <a:t>http://docs.oracle.com/javase/specs/jvms/se7/html/jvms-6.html</a:t>
            </a:r>
            <a:endParaRPr lang="it-IT" altLang="it-IT" dirty="0"/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it-IT" altLang="it-IT" i="1" dirty="0">
                <a:solidFill>
                  <a:srgbClr val="000099"/>
                </a:solidFill>
              </a:rPr>
              <a:t>Confrontate il formato delle istruzioni definite nell’IJVM con quello originale della Java Virtual Machine</a:t>
            </a:r>
            <a:endParaRPr lang="en-GB" altLang="it-IT" dirty="0">
              <a:solidFill>
                <a:srgbClr val="000099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8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42"/>
    </mc:Choice>
    <mc:Fallback>
      <p:transition spd="slow" advTm="44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88848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Codifica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binaria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</a:t>
            </a:r>
            <a:b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</a:b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Formato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2143125" y="1604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endParaRPr lang="it-IT" altLang="it-IT"/>
          </a:p>
        </p:txBody>
      </p:sp>
      <p:sp>
        <p:nvSpPr>
          <p:cNvPr id="25604" name="Rectangle 6"/>
          <p:cNvSpPr>
            <a:spLocks noChangeArrowheads="1"/>
          </p:cNvSpPr>
          <p:nvPr/>
        </p:nvSpPr>
        <p:spPr bwMode="auto">
          <a:xfrm>
            <a:off x="533400" y="1722120"/>
            <a:ext cx="792480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OSSERVAZIONE:</a:t>
            </a:r>
          </a:p>
          <a:p>
            <a:pPr algn="just" eaLnBrk="1" hangingPunct="1"/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anche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se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noi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scriveremo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i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programmi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usando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un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formato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simbolico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, in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effetti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tutte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le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istruzioni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IJVM, per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essere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capite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dalla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macchina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,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devono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essere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espresse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in </a:t>
            </a:r>
            <a:r>
              <a:rPr lang="en-GB" altLang="it-IT" b="1" i="1" dirty="0" err="1">
                <a:solidFill>
                  <a:srgbClr val="000099"/>
                </a:solidFill>
                <a:cs typeface="Courier New" pitchFamily="49" charset="0"/>
              </a:rPr>
              <a:t>codice</a:t>
            </a:r>
            <a:r>
              <a:rPr lang="en-GB" altLang="it-IT" b="1" i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i="1" dirty="0" err="1">
                <a:solidFill>
                  <a:srgbClr val="000099"/>
                </a:solidFill>
                <a:cs typeface="Courier New" pitchFamily="49" charset="0"/>
              </a:rPr>
              <a:t>binario</a:t>
            </a:r>
            <a:r>
              <a:rPr lang="en-GB" altLang="it-IT" b="1" i="1" dirty="0">
                <a:solidFill>
                  <a:srgbClr val="000099"/>
                </a:solidFill>
                <a:cs typeface="Courier New" pitchFamily="49" charset="0"/>
              </a:rPr>
              <a:t>.</a:t>
            </a:r>
          </a:p>
          <a:p>
            <a:pPr algn="just" eaLnBrk="1" hangingPunct="1"/>
            <a:endParaRPr lang="en-GB" altLang="it-IT" i="1" dirty="0">
              <a:solidFill>
                <a:srgbClr val="000099"/>
              </a:solidFill>
              <a:cs typeface="Courier New" pitchFamily="49" charset="0"/>
            </a:endParaRPr>
          </a:p>
          <a:p>
            <a:pPr algn="just" eaLnBrk="1" hangingPunct="1"/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Il </a:t>
            </a:r>
            <a:r>
              <a:rPr lang="en-GB" altLang="it-IT" b="1" i="1" dirty="0" err="1">
                <a:solidFill>
                  <a:srgbClr val="000099"/>
                </a:solidFill>
                <a:cs typeface="Courier New" pitchFamily="49" charset="0"/>
              </a:rPr>
              <a:t>formato</a:t>
            </a:r>
            <a:r>
              <a:rPr lang="en-GB" altLang="it-IT" b="1" i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i="1" dirty="0" err="1">
                <a:solidFill>
                  <a:srgbClr val="000099"/>
                </a:solidFill>
                <a:cs typeface="Courier New" pitchFamily="49" charset="0"/>
              </a:rPr>
              <a:t>delle</a:t>
            </a:r>
            <a:r>
              <a:rPr lang="en-GB" altLang="it-IT" b="1" i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i="1" dirty="0" err="1">
                <a:solidFill>
                  <a:srgbClr val="000099"/>
                </a:solidFill>
                <a:cs typeface="Courier New" pitchFamily="49" charset="0"/>
              </a:rPr>
              <a:t>istruzioni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indica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come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queste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sono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codificate</a:t>
            </a:r>
            <a:r>
              <a:rPr lang="en-GB" altLang="it-IT" b="1" dirty="0">
                <a:solidFill>
                  <a:srgbClr val="000099"/>
                </a:solidFill>
                <a:cs typeface="Courier New" pitchFamily="49" charset="0"/>
              </a:rPr>
              <a:t> in </a:t>
            </a:r>
            <a:r>
              <a:rPr lang="en-GB" altLang="it-IT" b="1" dirty="0" err="1">
                <a:solidFill>
                  <a:srgbClr val="000099"/>
                </a:solidFill>
                <a:cs typeface="Courier New" pitchFamily="49" charset="0"/>
              </a:rPr>
              <a:t>binario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: 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le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istruzioni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IJVM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hanno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un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formato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di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lunghezza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variabile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. </a:t>
            </a:r>
            <a:endParaRPr lang="en-GB" altLang="it-IT" dirty="0" smtClean="0">
              <a:solidFill>
                <a:srgbClr val="000099"/>
              </a:solidFill>
              <a:cs typeface="Courier New" pitchFamily="49" charset="0"/>
            </a:endParaRPr>
          </a:p>
          <a:p>
            <a:pPr marL="285750" indent="-285750" algn="just" eaLnBrk="1" hangingPunct="1">
              <a:buFont typeface="Arial" pitchFamily="34" charset="0"/>
              <a:buChar char="•"/>
            </a:pPr>
            <a:r>
              <a:rPr lang="en-GB" altLang="it-IT" dirty="0" smtClean="0">
                <a:solidFill>
                  <a:srgbClr val="000099"/>
                </a:solidFill>
                <a:cs typeface="Courier New" pitchFamily="49" charset="0"/>
              </a:rPr>
              <a:t>Il 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primo byte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esprime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sempre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codice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operativo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 </a:t>
            </a:r>
            <a:endParaRPr lang="en-GB" altLang="it-IT" i="1" dirty="0" smtClean="0">
              <a:solidFill>
                <a:srgbClr val="000099"/>
              </a:solidFill>
              <a:cs typeface="Courier New" pitchFamily="49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GB" altLang="it-IT" dirty="0" smtClean="0">
                <a:solidFill>
                  <a:srgbClr val="000099"/>
                </a:solidFill>
                <a:cs typeface="Courier New" pitchFamily="49" charset="0"/>
              </a:rPr>
              <a:t>(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cio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è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indica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tipo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istruzione</a:t>
            </a: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)</a:t>
            </a:r>
            <a:endParaRPr lang="en-GB" altLang="it-IT" dirty="0" smtClean="0">
              <a:solidFill>
                <a:srgbClr val="000099"/>
              </a:solidFill>
              <a:cs typeface="Courier New" pitchFamily="49" charset="0"/>
            </a:endParaRPr>
          </a:p>
          <a:p>
            <a:pPr marL="285750" indent="-285750" algn="just" eaLnBrk="1" hangingPunct="1">
              <a:buFont typeface="Arial" pitchFamily="34" charset="0"/>
              <a:buChar char="•"/>
            </a:pPr>
            <a:r>
              <a:rPr lang="en-GB" altLang="it-IT" dirty="0" smtClean="0">
                <a:solidFill>
                  <a:srgbClr val="000099"/>
                </a:solidFill>
                <a:cs typeface="Courier New" pitchFamily="49" charset="0"/>
              </a:rPr>
              <a:t>i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successivi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byte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contengono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gli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operandi.</a:t>
            </a:r>
          </a:p>
          <a:p>
            <a:pPr algn="just" eaLnBrk="1" hangingPunct="1"/>
            <a:endParaRPr lang="en-GB" altLang="it-IT" i="1" dirty="0">
              <a:solidFill>
                <a:srgbClr val="000099"/>
              </a:solidFill>
              <a:cs typeface="Courier New" pitchFamily="49" charset="0"/>
            </a:endParaRPr>
          </a:p>
          <a:p>
            <a:pPr algn="just" eaLnBrk="1" hangingPunct="1"/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Esempio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:</a:t>
            </a:r>
          </a:p>
          <a:p>
            <a:pPr algn="just" eaLnBrk="1" hangingPunct="1"/>
            <a:endParaRPr lang="en-GB" altLang="it-IT" i="1" dirty="0">
              <a:solidFill>
                <a:srgbClr val="000099"/>
              </a:solidFill>
            </a:endParaRPr>
          </a:p>
          <a:p>
            <a:pPr algn="just" eaLnBrk="1" hangingPunct="1"/>
            <a:r>
              <a:rPr lang="en-GB" altLang="it-IT" i="1" dirty="0">
                <a:solidFill>
                  <a:srgbClr val="FF0000"/>
                </a:solidFill>
              </a:rPr>
              <a:t>BIPUSH</a:t>
            </a:r>
            <a:r>
              <a:rPr lang="en-GB" altLang="it-IT" i="1" dirty="0">
                <a:solidFill>
                  <a:srgbClr val="000099"/>
                </a:solidFill>
              </a:rPr>
              <a:t> 3 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	 	</a:t>
            </a:r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0001 0000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0000 0011 	(</a:t>
            </a:r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0x10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0x03)</a:t>
            </a:r>
          </a:p>
          <a:p>
            <a:pPr algn="just" eaLnBrk="1" hangingPunct="1"/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ISTORE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j 		</a:t>
            </a:r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0011 0110 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0000 0001 	(</a:t>
            </a:r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0x36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0x01)</a:t>
            </a:r>
          </a:p>
          <a:p>
            <a:pPr algn="just" eaLnBrk="1" hangingPunct="1"/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GOTO 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label1		</a:t>
            </a:r>
            <a:r>
              <a:rPr lang="it-IT" altLang="it-IT" i="1" dirty="0">
                <a:solidFill>
                  <a:srgbClr val="FF0000"/>
                </a:solidFill>
              </a:rPr>
              <a:t>1010 0111</a:t>
            </a:r>
            <a:r>
              <a:rPr lang="en-GB" altLang="it-IT" i="1" dirty="0">
                <a:solidFill>
                  <a:srgbClr val="FF0000"/>
                </a:solidFill>
              </a:rPr>
              <a:t> </a:t>
            </a:r>
            <a:r>
              <a:rPr lang="en-GB" altLang="it-IT" i="1" dirty="0">
                <a:solidFill>
                  <a:srgbClr val="000099"/>
                </a:solidFill>
              </a:rPr>
              <a:t>0000 0000 0000 0111</a:t>
            </a:r>
          </a:p>
          <a:p>
            <a:pPr algn="just" eaLnBrk="1" hangingPunct="1"/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						(</a:t>
            </a:r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0xA7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0x00 0x07)</a:t>
            </a:r>
            <a:endParaRPr lang="it-IT" altLang="it-IT" i="1" dirty="0">
              <a:solidFill>
                <a:srgbClr val="000099"/>
              </a:solidFill>
              <a:sym typeface="Symbol" pitchFamily="18" charset="2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06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848"/>
    </mc:Choice>
    <mc:Fallback>
      <p:transition spd="slow" advTm="136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67512" y="64312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GB" sz="2000" kern="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Codifica</a:t>
            </a: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kern="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binaria</a:t>
            </a: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kern="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delle</a:t>
            </a: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kern="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</a:t>
            </a:r>
            <a:b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</a:b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</a:t>
            </a:r>
            <a:r>
              <a:rPr lang="en-GB" sz="2000" kern="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Formato</a:t>
            </a: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kern="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delle</a:t>
            </a: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kern="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: </a:t>
            </a:r>
            <a:r>
              <a:rPr lang="en-GB" sz="2000" kern="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prefisso</a:t>
            </a:r>
            <a:r>
              <a:rPr lang="en-GB" sz="2000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WIDE)</a:t>
            </a:r>
            <a:endParaRPr lang="it-IT" sz="2000" kern="0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609600" y="1880870"/>
            <a:ext cx="79248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Esiste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un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prefisso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“WIDE”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che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può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precedere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codice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operativo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della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ILOAD e ISTORE per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modificare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la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dimensione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dell’argomento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: 2 byte </a:t>
            </a:r>
            <a:r>
              <a:rPr lang="en-GB" altLang="it-IT" dirty="0" err="1">
                <a:solidFill>
                  <a:srgbClr val="000099"/>
                </a:solidFill>
                <a:cs typeface="Courier New" pitchFamily="49" charset="0"/>
              </a:rPr>
              <a:t>anziché</a:t>
            </a:r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 un solo byte</a:t>
            </a:r>
            <a:endParaRPr lang="en-GB" altLang="it-IT" i="1" dirty="0">
              <a:solidFill>
                <a:srgbClr val="000099"/>
              </a:solidFill>
              <a:cs typeface="Courier New" pitchFamily="49" charset="0"/>
            </a:endParaRPr>
          </a:p>
          <a:p>
            <a:pPr algn="just" eaLnBrk="1" hangingPunct="1"/>
            <a:endParaRPr lang="en-GB" altLang="it-IT" i="1" dirty="0">
              <a:solidFill>
                <a:srgbClr val="000099"/>
              </a:solidFill>
              <a:cs typeface="Courier New" pitchFamily="49" charset="0"/>
            </a:endParaRPr>
          </a:p>
          <a:p>
            <a:pPr algn="just" eaLnBrk="1" hangingPunct="1"/>
            <a:r>
              <a:rPr lang="en-GB" altLang="it-IT" i="1" dirty="0" err="1">
                <a:solidFill>
                  <a:srgbClr val="000099"/>
                </a:solidFill>
                <a:cs typeface="Courier New" pitchFamily="49" charset="0"/>
              </a:rPr>
              <a:t>Esempio</a:t>
            </a:r>
            <a:r>
              <a:rPr lang="en-GB" altLang="it-IT" i="1" dirty="0">
                <a:solidFill>
                  <a:srgbClr val="000099"/>
                </a:solidFill>
                <a:cs typeface="Courier New" pitchFamily="49" charset="0"/>
              </a:rPr>
              <a:t>:</a:t>
            </a:r>
          </a:p>
          <a:p>
            <a:pPr algn="just" eaLnBrk="1" hangingPunct="1"/>
            <a:endParaRPr lang="en-GB" altLang="it-IT" i="1" dirty="0">
              <a:solidFill>
                <a:srgbClr val="000099"/>
              </a:solidFill>
            </a:endParaRPr>
          </a:p>
          <a:p>
            <a:pPr algn="just" eaLnBrk="1" hangingPunct="1"/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ISTORE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j 	    	</a:t>
            </a:r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0011 0110 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0000 0001 	(</a:t>
            </a:r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0x36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0x01)</a:t>
            </a:r>
          </a:p>
          <a:p>
            <a:pPr algn="just" eaLnBrk="1" hangingPunct="1"/>
            <a:endParaRPr lang="en-GB" altLang="it-IT" i="1" dirty="0">
              <a:solidFill>
                <a:srgbClr val="000099"/>
              </a:solidFill>
              <a:sym typeface="Symbol" pitchFamily="18" charset="2"/>
            </a:endParaRPr>
          </a:p>
          <a:p>
            <a:pPr eaLnBrk="1" hangingPunct="1"/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WIDE ISTORE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k   	</a:t>
            </a:r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11000100 00110110 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0000 0010 0001 1110</a:t>
            </a:r>
          </a:p>
          <a:p>
            <a:pPr eaLnBrk="1" hangingPunct="1"/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			(</a:t>
            </a:r>
            <a:r>
              <a:rPr lang="en-GB" altLang="it-IT" i="1" dirty="0">
                <a:solidFill>
                  <a:srgbClr val="FF0000"/>
                </a:solidFill>
                <a:sym typeface="Symbol" pitchFamily="18" charset="2"/>
              </a:rPr>
              <a:t>0xC4 0x36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0x021E)</a:t>
            </a:r>
          </a:p>
          <a:p>
            <a:pPr eaLnBrk="1" hangingPunct="1"/>
            <a:endParaRPr lang="en-GB" altLang="it-IT" i="1" dirty="0">
              <a:solidFill>
                <a:srgbClr val="000099"/>
              </a:solidFill>
              <a:sym typeface="Symbol" pitchFamily="18" charset="2"/>
            </a:endParaRPr>
          </a:p>
          <a:p>
            <a:pPr eaLnBrk="1" hangingPunct="1"/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ISTORE è </a:t>
            </a:r>
            <a:r>
              <a:rPr lang="en-GB" altLang="it-IT" i="1" dirty="0" err="1">
                <a:solidFill>
                  <a:srgbClr val="000099"/>
                </a:solidFill>
                <a:sym typeface="Symbol" pitchFamily="18" charset="2"/>
              </a:rPr>
              <a:t>codificato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sym typeface="Symbol" pitchFamily="18" charset="2"/>
              </a:rPr>
              <a:t>su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2 byte</a:t>
            </a:r>
          </a:p>
          <a:p>
            <a:pPr eaLnBrk="1" hangingPunct="1"/>
            <a:r>
              <a:rPr lang="en-GB" altLang="it-IT" b="1" i="1" dirty="0">
                <a:solidFill>
                  <a:srgbClr val="000099"/>
                </a:solidFill>
                <a:sym typeface="Symbol" pitchFamily="18" charset="2"/>
              </a:rPr>
              <a:t>WIDE ISTORE è </a:t>
            </a:r>
            <a:r>
              <a:rPr lang="en-GB" altLang="it-IT" b="1" i="1" dirty="0" err="1">
                <a:solidFill>
                  <a:srgbClr val="000099"/>
                </a:solidFill>
                <a:sym typeface="Symbol" pitchFamily="18" charset="2"/>
              </a:rPr>
              <a:t>codificato</a:t>
            </a:r>
            <a:r>
              <a:rPr lang="en-GB" altLang="it-IT" b="1" i="1" dirty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GB" altLang="it-IT" b="1" i="1" dirty="0" err="1">
                <a:solidFill>
                  <a:srgbClr val="000099"/>
                </a:solidFill>
                <a:sym typeface="Symbol" pitchFamily="18" charset="2"/>
              </a:rPr>
              <a:t>su</a:t>
            </a:r>
            <a:r>
              <a:rPr lang="en-GB" altLang="it-IT" b="1" i="1" dirty="0">
                <a:solidFill>
                  <a:srgbClr val="000099"/>
                </a:solidFill>
                <a:sym typeface="Symbol" pitchFamily="18" charset="2"/>
              </a:rPr>
              <a:t> 4 byte </a:t>
            </a:r>
            <a:endParaRPr lang="en-GB" altLang="it-IT" b="1" i="1" dirty="0" smtClean="0">
              <a:solidFill>
                <a:srgbClr val="000099"/>
              </a:solidFill>
              <a:sym typeface="Symbol" pitchFamily="18" charset="2"/>
            </a:endParaRPr>
          </a:p>
          <a:p>
            <a:pPr eaLnBrk="1" hangingPunct="1"/>
            <a:r>
              <a:rPr lang="en-GB" altLang="it-IT" i="1" dirty="0" smtClean="0">
                <a:solidFill>
                  <a:srgbClr val="000099"/>
                </a:solidFill>
                <a:sym typeface="Symbol" pitchFamily="18" charset="2"/>
              </a:rPr>
              <a:t>(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due di </a:t>
            </a:r>
            <a:r>
              <a:rPr lang="en-GB" altLang="it-IT" i="1" dirty="0" err="1">
                <a:solidFill>
                  <a:srgbClr val="000099"/>
                </a:solidFill>
                <a:sym typeface="Symbol" pitchFamily="18" charset="2"/>
              </a:rPr>
              <a:t>codice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sym typeface="Symbol" pitchFamily="18" charset="2"/>
              </a:rPr>
              <a:t>operativo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, </a:t>
            </a:r>
            <a:r>
              <a:rPr lang="en-GB" altLang="it-IT" i="1" dirty="0" err="1">
                <a:solidFill>
                  <a:srgbClr val="000099"/>
                </a:solidFill>
                <a:sym typeface="Symbol" pitchFamily="18" charset="2"/>
              </a:rPr>
              <a:t>incluso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sym typeface="Symbol" pitchFamily="18" charset="2"/>
              </a:rPr>
              <a:t>il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sym typeface="Symbol" pitchFamily="18" charset="2"/>
              </a:rPr>
              <a:t>prefisso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, e due di </a:t>
            </a:r>
            <a:r>
              <a:rPr lang="en-GB" altLang="it-IT" i="1" dirty="0" err="1">
                <a:solidFill>
                  <a:srgbClr val="000099"/>
                </a:solidFill>
                <a:sym typeface="Symbol" pitchFamily="18" charset="2"/>
              </a:rPr>
              <a:t>indice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 di </a:t>
            </a:r>
            <a:r>
              <a:rPr lang="en-GB" altLang="it-IT" i="1" dirty="0" err="1">
                <a:solidFill>
                  <a:srgbClr val="000099"/>
                </a:solidFill>
                <a:sym typeface="Symbol" pitchFamily="18" charset="2"/>
              </a:rPr>
              <a:t>variabile</a:t>
            </a:r>
            <a:r>
              <a:rPr lang="en-GB" altLang="it-IT" i="1" dirty="0">
                <a:solidFill>
                  <a:srgbClr val="000099"/>
                </a:solidFill>
                <a:sym typeface="Symbol" pitchFamily="18" charset="2"/>
              </a:rPr>
              <a:t>)</a:t>
            </a:r>
          </a:p>
          <a:p>
            <a:pPr eaLnBrk="1" hangingPunct="1"/>
            <a:endParaRPr lang="en-GB" altLang="it-IT" i="1" dirty="0">
              <a:solidFill>
                <a:srgbClr val="000099"/>
              </a:solidFill>
              <a:sym typeface="Symbol" pitchFamily="18" charset="2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3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00"/>
    </mc:Choice>
    <mc:Fallback>
      <p:transition spd="slow" advTm="8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88" y="1536192"/>
            <a:ext cx="7984964" cy="447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685800" y="725424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del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linguaggio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Sintassi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codifica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e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Significato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5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81"/>
    </mc:Choice>
    <mc:Fallback>
      <p:transition spd="slow" advTm="83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164080"/>
            <a:ext cx="75565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685800" y="737616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del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linguaggio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Sintassi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codifica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e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Significato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40"/>
    </mc:Choice>
    <mc:Fallback>
      <p:transition spd="slow" advTm="50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35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Un primo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esempio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143125" y="1604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endParaRPr lang="it-IT" altLang="it-IT"/>
          </a:p>
        </p:txBody>
      </p:sp>
      <p:pic>
        <p:nvPicPr>
          <p:cNvPr id="27652" name="Picture 4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24" y="1778000"/>
            <a:ext cx="48577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219456" y="1604963"/>
            <a:ext cx="534009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/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...</a:t>
            </a:r>
          </a:p>
          <a:p>
            <a:pPr algn="just" eaLnBrk="1" hangingPunct="1"/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i = j + k;		</a:t>
            </a:r>
            <a:endParaRPr lang="it-IT" altLang="it-IT" dirty="0">
              <a:solidFill>
                <a:srgbClr val="000099"/>
              </a:solidFill>
              <a:cs typeface="Times New Roman" pitchFamily="18" charset="0"/>
            </a:endParaRPr>
          </a:p>
          <a:p>
            <a:pPr algn="just"/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If (i== 3)</a:t>
            </a:r>
          </a:p>
          <a:p>
            <a:pPr algn="just"/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	k = 0;</a:t>
            </a:r>
          </a:p>
          <a:p>
            <a:pPr algn="just"/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else</a:t>
            </a:r>
          </a:p>
          <a:p>
            <a:pPr algn="just"/>
            <a:r>
              <a:rPr lang="en-GB" altLang="it-IT" dirty="0">
                <a:solidFill>
                  <a:srgbClr val="000099"/>
                </a:solidFill>
                <a:cs typeface="Courier New" pitchFamily="49" charset="0"/>
              </a:rPr>
              <a:t>	j = j – 1;</a:t>
            </a:r>
            <a:r>
              <a:rPr lang="it-IT" altLang="it-IT" dirty="0">
                <a:solidFill>
                  <a:srgbClr val="000099"/>
                </a:solidFill>
              </a:rPr>
              <a:t> </a:t>
            </a:r>
            <a:endParaRPr lang="en-GB" altLang="it-IT" dirty="0">
              <a:solidFill>
                <a:srgbClr val="000099"/>
              </a:solidFill>
            </a:endParaRPr>
          </a:p>
          <a:p>
            <a:pPr algn="just"/>
            <a:r>
              <a:rPr lang="en-GB" altLang="it-IT" dirty="0">
                <a:solidFill>
                  <a:srgbClr val="000099"/>
                </a:solidFill>
              </a:rPr>
              <a:t>...</a:t>
            </a:r>
          </a:p>
          <a:p>
            <a:pPr algn="just"/>
            <a:endParaRPr lang="en-GB" altLang="it-IT" dirty="0">
              <a:solidFill>
                <a:srgbClr val="000099"/>
              </a:solidFill>
            </a:endParaRPr>
          </a:p>
          <a:p>
            <a:pPr algn="just"/>
            <a:endParaRPr lang="en-GB" altLang="it-IT" dirty="0">
              <a:solidFill>
                <a:srgbClr val="000099"/>
              </a:solidFill>
            </a:endParaRPr>
          </a:p>
          <a:p>
            <a:pPr algn="just"/>
            <a:endParaRPr lang="en-GB" altLang="it-IT" dirty="0">
              <a:solidFill>
                <a:srgbClr val="000099"/>
              </a:solidFill>
            </a:endParaRPr>
          </a:p>
          <a:p>
            <a:pPr algn="just"/>
            <a:endParaRPr lang="en-GB" altLang="it-IT" dirty="0">
              <a:solidFill>
                <a:srgbClr val="000099"/>
              </a:solidFill>
            </a:endParaRPr>
          </a:p>
          <a:p>
            <a:pPr algn="just"/>
            <a:endParaRPr lang="en-GB" altLang="it-IT" dirty="0">
              <a:solidFill>
                <a:srgbClr val="000099"/>
              </a:solidFill>
            </a:endParaRPr>
          </a:p>
          <a:p>
            <a:pPr algn="just"/>
            <a:endParaRPr lang="en-GB" altLang="it-IT" dirty="0">
              <a:solidFill>
                <a:srgbClr val="000099"/>
              </a:solidFill>
            </a:endParaRPr>
          </a:p>
          <a:p>
            <a:pPr algn="just">
              <a:buFontTx/>
              <a:buChar char="-"/>
            </a:pPr>
            <a:r>
              <a:rPr lang="en-GB" altLang="it-IT" dirty="0" err="1">
                <a:solidFill>
                  <a:srgbClr val="000099"/>
                </a:solidFill>
              </a:rPr>
              <a:t>eseguire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una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somma</a:t>
            </a:r>
            <a:r>
              <a:rPr lang="en-GB" altLang="it-IT" dirty="0">
                <a:solidFill>
                  <a:srgbClr val="000099"/>
                </a:solidFill>
              </a:rPr>
              <a:t> (di due </a:t>
            </a:r>
            <a:r>
              <a:rPr lang="en-GB" altLang="it-IT" dirty="0" err="1">
                <a:solidFill>
                  <a:srgbClr val="000099"/>
                </a:solidFill>
              </a:rPr>
              <a:t>variabili</a:t>
            </a:r>
            <a:r>
              <a:rPr lang="en-GB" altLang="it-IT" dirty="0">
                <a:solidFill>
                  <a:srgbClr val="000099"/>
                </a:solidFill>
              </a:rPr>
              <a:t>)</a:t>
            </a:r>
          </a:p>
          <a:p>
            <a:pPr algn="just">
              <a:buFontTx/>
              <a:buChar char="-"/>
            </a:pPr>
            <a:r>
              <a:rPr lang="en-GB" altLang="it-IT" dirty="0" err="1">
                <a:solidFill>
                  <a:srgbClr val="000099"/>
                </a:solidFill>
              </a:rPr>
              <a:t>assegnare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il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risultato</a:t>
            </a:r>
            <a:r>
              <a:rPr lang="en-GB" altLang="it-IT" dirty="0">
                <a:solidFill>
                  <a:srgbClr val="000099"/>
                </a:solidFill>
              </a:rPr>
              <a:t> ad </a:t>
            </a:r>
            <a:r>
              <a:rPr lang="en-GB" altLang="it-IT" dirty="0" err="1">
                <a:solidFill>
                  <a:srgbClr val="000099"/>
                </a:solidFill>
              </a:rPr>
              <a:t>una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variabile</a:t>
            </a:r>
            <a:endParaRPr lang="en-GB" altLang="it-IT" dirty="0">
              <a:solidFill>
                <a:srgbClr val="000099"/>
              </a:solidFill>
            </a:endParaRPr>
          </a:p>
          <a:p>
            <a:pPr algn="just">
              <a:buFontTx/>
              <a:buChar char="-"/>
            </a:pPr>
            <a:r>
              <a:rPr lang="en-GB" altLang="it-IT" dirty="0" err="1">
                <a:solidFill>
                  <a:srgbClr val="000099"/>
                </a:solidFill>
              </a:rPr>
              <a:t>confrontare</a:t>
            </a:r>
            <a:r>
              <a:rPr lang="en-GB" altLang="it-IT" dirty="0">
                <a:solidFill>
                  <a:srgbClr val="000099"/>
                </a:solidFill>
              </a:rPr>
              <a:t> due </a:t>
            </a:r>
            <a:r>
              <a:rPr lang="en-GB" altLang="it-IT" dirty="0" err="1">
                <a:solidFill>
                  <a:srgbClr val="000099"/>
                </a:solidFill>
              </a:rPr>
              <a:t>valori</a:t>
            </a:r>
            <a:r>
              <a:rPr lang="en-GB" altLang="it-IT" dirty="0">
                <a:solidFill>
                  <a:srgbClr val="000099"/>
                </a:solidFill>
              </a:rPr>
              <a:t> e fare un </a:t>
            </a:r>
            <a:r>
              <a:rPr lang="en-GB" altLang="it-IT" dirty="0" err="1">
                <a:solidFill>
                  <a:srgbClr val="000099"/>
                </a:solidFill>
              </a:rPr>
              <a:t>salto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condizionato</a:t>
            </a:r>
            <a:endParaRPr lang="en-GB" altLang="it-IT" dirty="0">
              <a:solidFill>
                <a:srgbClr val="000099"/>
              </a:solidFill>
            </a:endParaRPr>
          </a:p>
          <a:p>
            <a:pPr algn="just">
              <a:buFontTx/>
              <a:buChar char="-"/>
            </a:pPr>
            <a:r>
              <a:rPr lang="en-GB" altLang="it-IT" dirty="0" err="1">
                <a:solidFill>
                  <a:srgbClr val="000099"/>
                </a:solidFill>
              </a:rPr>
              <a:t>eseguire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una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sottrazione</a:t>
            </a:r>
            <a:r>
              <a:rPr lang="en-GB" altLang="it-IT" dirty="0">
                <a:solidFill>
                  <a:srgbClr val="000099"/>
                </a:solidFill>
              </a:rPr>
              <a:t>, </a:t>
            </a:r>
            <a:r>
              <a:rPr lang="en-GB" altLang="it-IT" dirty="0" err="1">
                <a:solidFill>
                  <a:srgbClr val="000099"/>
                </a:solidFill>
              </a:rPr>
              <a:t>oppure</a:t>
            </a:r>
            <a:endParaRPr lang="en-GB" altLang="it-IT" dirty="0">
              <a:solidFill>
                <a:srgbClr val="000099"/>
              </a:solidFill>
            </a:endParaRPr>
          </a:p>
          <a:p>
            <a:pPr algn="just">
              <a:buFontTx/>
              <a:buChar char="-"/>
            </a:pPr>
            <a:r>
              <a:rPr lang="en-GB" altLang="it-IT" dirty="0" err="1">
                <a:solidFill>
                  <a:srgbClr val="000099"/>
                </a:solidFill>
              </a:rPr>
              <a:t>assegnare</a:t>
            </a:r>
            <a:r>
              <a:rPr lang="en-GB" altLang="it-IT" dirty="0">
                <a:solidFill>
                  <a:srgbClr val="000099"/>
                </a:solidFill>
              </a:rPr>
              <a:t> un </a:t>
            </a:r>
            <a:r>
              <a:rPr lang="en-GB" altLang="it-IT" dirty="0" err="1">
                <a:solidFill>
                  <a:srgbClr val="000099"/>
                </a:solidFill>
              </a:rPr>
              <a:t>valore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costante</a:t>
            </a:r>
            <a:r>
              <a:rPr lang="en-GB" altLang="it-IT" dirty="0">
                <a:solidFill>
                  <a:srgbClr val="000099"/>
                </a:solidFill>
              </a:rPr>
              <a:t> ad </a:t>
            </a:r>
            <a:r>
              <a:rPr lang="en-GB" altLang="it-IT" dirty="0" err="1">
                <a:solidFill>
                  <a:srgbClr val="000099"/>
                </a:solidFill>
              </a:rPr>
              <a:t>una</a:t>
            </a:r>
            <a:r>
              <a:rPr lang="en-GB" altLang="it-IT" dirty="0">
                <a:solidFill>
                  <a:srgbClr val="000099"/>
                </a:solidFill>
              </a:rPr>
              <a:t> </a:t>
            </a:r>
            <a:r>
              <a:rPr lang="en-GB" altLang="it-IT" dirty="0" err="1">
                <a:solidFill>
                  <a:srgbClr val="000099"/>
                </a:solidFill>
              </a:rPr>
              <a:t>variabile</a:t>
            </a:r>
            <a:endParaRPr lang="it-IT" altLang="it-IT" dirty="0">
              <a:solidFill>
                <a:srgbClr val="000099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877050" y="4465638"/>
            <a:ext cx="2819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altLang="it-IT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GB" altLang="it-IT" dirty="0">
                <a:solidFill>
                  <a:srgbClr val="FF0000"/>
                </a:solidFill>
              </a:rPr>
              <a:t>ILOAD, IADD</a:t>
            </a:r>
          </a:p>
          <a:p>
            <a:pPr>
              <a:buFontTx/>
              <a:buChar char="-"/>
            </a:pPr>
            <a:r>
              <a:rPr lang="en-GB" altLang="it-IT" dirty="0">
                <a:solidFill>
                  <a:srgbClr val="FF0000"/>
                </a:solidFill>
              </a:rPr>
              <a:t>ISTORE</a:t>
            </a:r>
          </a:p>
          <a:p>
            <a:pPr>
              <a:buFontTx/>
              <a:buChar char="-"/>
            </a:pPr>
            <a:r>
              <a:rPr lang="en-GB" altLang="it-IT" dirty="0">
                <a:solidFill>
                  <a:srgbClr val="FF0000"/>
                </a:solidFill>
              </a:rPr>
              <a:t>IF_CMPEQ</a:t>
            </a:r>
          </a:p>
          <a:p>
            <a:pPr>
              <a:buFontTx/>
              <a:buChar char="-"/>
            </a:pPr>
            <a:r>
              <a:rPr lang="en-GB" altLang="it-IT" dirty="0">
                <a:solidFill>
                  <a:srgbClr val="FF0000"/>
                </a:solidFill>
              </a:rPr>
              <a:t>ISUB</a:t>
            </a:r>
          </a:p>
          <a:p>
            <a:pPr>
              <a:buFontTx/>
              <a:buChar char="-"/>
            </a:pPr>
            <a:r>
              <a:rPr lang="en-GB" altLang="it-IT" dirty="0">
                <a:solidFill>
                  <a:srgbClr val="FF0000"/>
                </a:solidFill>
              </a:rPr>
              <a:t>BIPUSH, ISTORE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510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16"/>
    </mc:Choice>
    <mc:Fallback>
      <p:transition spd="slow" advTm="10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630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90728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Un primo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esempio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69" y="1633728"/>
            <a:ext cx="6584950" cy="466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4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407"/>
    </mc:Choice>
    <mc:Fallback>
      <p:transition spd="slow" advTm="24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99288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Un primo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esempio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9699" name="Picture 4" descr="EsecPrimoProgrammaIJV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572000"/>
            <a:ext cx="85725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-82296" y="1389888"/>
            <a:ext cx="4953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 	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ILOAD	j</a:t>
            </a:r>
          </a:p>
          <a:p>
            <a:pPr marL="457200" indent="-457200"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	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ILOAD	k</a:t>
            </a:r>
            <a:r>
              <a:rPr lang="en-GB" altLang="it-IT" dirty="0">
                <a:solidFill>
                  <a:srgbClr val="FF0000"/>
                </a:solidFill>
                <a:cs typeface="Times New Roman" pitchFamily="18" charset="0"/>
              </a:rPr>
              <a:t> </a:t>
            </a:r>
          </a:p>
          <a:p>
            <a:pPr marL="457200" indent="-457200"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	</a:t>
            </a:r>
            <a:r>
              <a:rPr lang="it-IT" altLang="it-IT" i="1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it-IT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	 </a:t>
            </a:r>
            <a:endParaRPr lang="en-GB" altLang="it-IT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it-IT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ISTORE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it-IT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	// i = j + k</a:t>
            </a:r>
            <a:endParaRPr lang="it-IT" altLang="it-IT" dirty="0">
              <a:solidFill>
                <a:srgbClr val="000099"/>
              </a:solidFill>
              <a:cs typeface="Times New Roman" pitchFamily="18" charset="0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it-IT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ILOAD i</a:t>
            </a:r>
            <a:endParaRPr lang="it-IT" altLang="it-IT" dirty="0">
              <a:solidFill>
                <a:srgbClr val="000099"/>
              </a:solidFill>
              <a:cs typeface="Times New Roman" pitchFamily="18" charset="0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BIPUSH	3</a:t>
            </a:r>
          </a:p>
          <a:p>
            <a:pPr marL="457200" indent="-457200"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7	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IF_ICMPEQ then	//if (i==3)</a:t>
            </a:r>
          </a:p>
          <a:p>
            <a:pPr marL="457200" indent="-457200" eaLnBrk="1" hangingPunct="1">
              <a:spcBef>
                <a:spcPct val="10000"/>
              </a:spcBef>
            </a:pPr>
            <a:r>
              <a:rPr lang="en-GB" altLang="it-IT" i="1" dirty="0">
                <a:cs typeface="Times New Roman" pitchFamily="18" charset="0"/>
              </a:rPr>
              <a:t>			</a:t>
            </a:r>
            <a:r>
              <a:rPr lang="en-GB" altLang="it-IT" i="1" dirty="0">
                <a:latin typeface="Courier New" pitchFamily="49" charset="0"/>
                <a:cs typeface="Times New Roman" pitchFamily="18" charset="0"/>
              </a:rPr>
              <a:t>          then ...</a:t>
            </a:r>
            <a:endParaRPr lang="it-IT" altLang="it-IT" i="1" dirty="0">
              <a:latin typeface="Courier New" pitchFamily="49" charset="0"/>
              <a:cs typeface="Times New Roman" pitchFamily="18" charset="0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it-IT" altLang="it-IT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4724400" y="1304227"/>
            <a:ext cx="457200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en-GB" altLang="it-IT" i="1" dirty="0">
                <a:latin typeface="Courier New" pitchFamily="49" charset="0"/>
                <a:cs typeface="Courier New" pitchFamily="49" charset="0"/>
              </a:rPr>
              <a:t>else: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ILOAD	j	// else</a:t>
            </a:r>
            <a:endParaRPr lang="it-IT" altLang="it-IT" dirty="0">
              <a:solidFill>
                <a:srgbClr val="000099"/>
              </a:solidFill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9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BIPUSH 1</a:t>
            </a:r>
            <a:endParaRPr lang="it-IT" altLang="it-IT" dirty="0">
              <a:solidFill>
                <a:srgbClr val="000099"/>
              </a:solidFill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ISUB		</a:t>
            </a:r>
            <a:endParaRPr lang="it-IT" altLang="it-IT" dirty="0">
              <a:solidFill>
                <a:srgbClr val="000099"/>
              </a:solidFill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	ISTORE j	// j=j</a:t>
            </a:r>
            <a:r>
              <a:rPr lang="en-GB" altLang="it-IT" i="1" dirty="0">
                <a:solidFill>
                  <a:srgbClr val="000000"/>
                </a:solidFill>
                <a:cs typeface="Courier New" pitchFamily="49" charset="0"/>
              </a:rPr>
              <a:t>–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it-IT" altLang="it-IT" dirty="0">
              <a:solidFill>
                <a:srgbClr val="000099"/>
              </a:solidFill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GOTO		</a:t>
            </a:r>
            <a:r>
              <a:rPr lang="en-GB" altLang="it-IT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end_if</a:t>
            </a:r>
            <a:endParaRPr lang="it-IT" altLang="it-IT" dirty="0">
              <a:solidFill>
                <a:srgbClr val="000099"/>
              </a:solidFill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then:BIPUSH 0   // (then)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14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ISTORE k	// ...k=0</a:t>
            </a:r>
            <a:endParaRPr lang="it-IT" altLang="it-IT" dirty="0">
              <a:solidFill>
                <a:srgbClr val="000099"/>
              </a:solidFill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it-IT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</a:t>
            </a:r>
            <a:r>
              <a:rPr lang="it-IT" altLang="it-IT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end_if</a:t>
            </a:r>
            <a:r>
              <a:rPr lang="it-IT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GB" altLang="it-IT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...</a:t>
            </a:r>
            <a:endParaRPr lang="it-IT" altLang="it-IT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3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91"/>
    </mc:Choice>
    <mc:Fallback>
      <p:transition spd="slow" advTm="137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611060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Alcune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regole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generali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di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traduzione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65503"/>
            <a:ext cx="7061200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87"/>
    </mc:Choice>
    <mc:Fallback>
      <p:transition spd="slow" advTm="170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611060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Alcune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regole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generali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di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traduzione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91" y="1632076"/>
            <a:ext cx="8590572" cy="411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7"/>
    </mc:Choice>
    <mc:Fallback>
      <p:transition spd="slow" advTm="2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95072" y="2124456"/>
            <a:ext cx="8948928" cy="476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linguaggio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IJVM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appartiene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livello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ISA 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linguaggio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macchina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). </a:t>
            </a:r>
          </a:p>
          <a:p>
            <a:pPr algn="just">
              <a:lnSpc>
                <a:spcPct val="120000"/>
              </a:lnSpc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È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ispirato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al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linguaggio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Java Virtual Machine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l’interprete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utilizzato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per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bytecode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ottenuto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compilando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programmi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JAVA (la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specifica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completa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JVM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trova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URL:</a:t>
            </a:r>
          </a:p>
          <a:p>
            <a:pPr algn="just">
              <a:lnSpc>
                <a:spcPct val="120000"/>
              </a:lnSpc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http://docs.oracle.com/javase/specs/jvms/se7/html/index.html</a:t>
            </a:r>
          </a:p>
          <a:p>
            <a:pPr algn="just">
              <a:lnSpc>
                <a:spcPct val="120000"/>
              </a:lnSpc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 l’elenco delle istruzioni si trova qui:</a:t>
            </a:r>
          </a:p>
          <a:p>
            <a:pPr algn="just">
              <a:lnSpc>
                <a:spcPct val="120000"/>
              </a:lnSpc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http://docs.oracle.com/javase/specs/jvms/se7/html/jvms-6.html</a:t>
            </a: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vedere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tabella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riassuntiva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del set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JVM in Fig. 5.36)</a:t>
            </a: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IJVM è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volutamente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molto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più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limitato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JVM,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perchè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se ne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vuole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vedere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realizzazione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concreta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ipotetica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macchina</a:t>
            </a:r>
            <a:r>
              <a:rPr lang="en-GB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MIC-1</a:t>
            </a:r>
            <a:r>
              <a:rPr lang="en-GB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 </a:t>
            </a: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numerose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semplificazioni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introdotte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vi è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limita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trattamento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solo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dati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interi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cui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nome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IJVM: Integer JVM).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Introduzione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al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lingaggio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IJVM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69"/>
    </mc:Choice>
    <mc:Fallback>
      <p:transition spd="slow" advTm="70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611060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Alcune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regole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generali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di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traduzione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627823"/>
            <a:ext cx="87534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71"/>
    </mc:Choice>
    <mc:Fallback>
      <p:transition spd="slow" advTm="6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611060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Alcune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regole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generali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di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traduzione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71" y="1498419"/>
            <a:ext cx="6912293" cy="510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4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12"/>
    </mc:Choice>
    <mc:Fallback>
      <p:transition spd="slow" advTm="99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611060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Alcune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regole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generali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di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traduzione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95475"/>
            <a:ext cx="70580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1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08"/>
    </mc:Choice>
    <mc:Fallback>
      <p:transition spd="slow" advTm="106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8640" y="737616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368173" y="2175193"/>
            <a:ext cx="83978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1: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Scambia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contenuto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delle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variabili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locali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x e y</a:t>
            </a: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2: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Esegui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: A = min(A,B), B = max(A,B)</a:t>
            </a: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3: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Somma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i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numeri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interi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da 1 a 32,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memorizza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risultato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in sum (con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ciclo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a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condizione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finale)</a:t>
            </a: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4: come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3, ma con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ciclo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a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condizione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iniziale</a:t>
            </a:r>
            <a:endParaRPr lang="en-GB" altLang="it-IT" sz="2000" dirty="0">
              <a:solidFill>
                <a:srgbClr val="000099"/>
              </a:solidFill>
              <a:latin typeface="Arial" charset="0"/>
            </a:endParaRP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5: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Supponendo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di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avere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sullo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stack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una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sequenza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di 8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caratteri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“0” e “1” (in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codifica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ASCII),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calcola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numero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binario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corrispondente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memorizzalo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(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carattere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affiorante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è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bit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più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significativo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)</a:t>
            </a: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6: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Conta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numero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di bit a 1 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una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parola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X di 32 bit.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valore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X è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memorizzato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nella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Constant Pool in VALX</a:t>
            </a:r>
            <a:endParaRPr lang="it-IT" altLang="it-IT" sz="2000" dirty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0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75"/>
    </mc:Choice>
    <mc:Fallback>
      <p:transition spd="slow" advTm="60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8382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STACK: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struttura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dati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dinamica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905000"/>
            <a:ext cx="90043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9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78"/>
    </mc:Choice>
    <mc:Fallback>
      <p:transition spd="slow" advTm="56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8382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STACK: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struttura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dati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dinamica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" y="1801240"/>
            <a:ext cx="7856358" cy="290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8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60"/>
    </mc:Choice>
    <mc:Fallback>
      <p:transition spd="slow" advTm="59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18872" y="1593850"/>
            <a:ext cx="8686800" cy="510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funzionalit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à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importante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moderni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linguaggi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programmazione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è:</a:t>
            </a:r>
          </a:p>
          <a:p>
            <a:pPr marL="285750" indent="-285750" algn="just">
              <a:lnSpc>
                <a:spcPct val="120000"/>
              </a:lnSpc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possibilità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definire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nuove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procedure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(o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funzioni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, 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metodi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, ...)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possono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essere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richiamate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(o invocate)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diversi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punti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all’interno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programma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 algn="just">
              <a:lnSpc>
                <a:spcPct val="120000"/>
              </a:lnSpc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Solitamente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tali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procedure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dispongono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di 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variabili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locali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vengono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allocate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momento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dell’attivazione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procedura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,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scompaiono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dalla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volta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ritornati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dalla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procedura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 </a:t>
            </a: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Poichè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non è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vietato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che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procedura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richiami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se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stessa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direttamente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 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indirettamente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), 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non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possono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memorizzare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le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variabili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locali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una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posizione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predeterminata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: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 algn="just">
              <a:lnSpc>
                <a:spcPct val="120000"/>
              </a:lnSpc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infatti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potrebbero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esistere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due (o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più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)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copie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“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attive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”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procedura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potrebbero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interferire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accedendo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stesse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variabili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</a:p>
          <a:p>
            <a:pPr algn="just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Per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risolvere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problema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viene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utilizzato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lo </a:t>
            </a:r>
            <a:r>
              <a:rPr lang="en-GB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stack (</a:t>
            </a:r>
            <a:r>
              <a:rPr lang="en-GB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pila</a:t>
            </a:r>
            <a:r>
              <a:rPr lang="en-GB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) 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dove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viene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allocato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nuovo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spazio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per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variabili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locali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ad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ogni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richiamo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procedura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, e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liberato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al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ritorno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.</a:t>
            </a:r>
            <a:endParaRPr lang="it-IT" b="1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30936" y="682752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La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funzione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Stack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19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30"/>
    </mc:Choice>
    <mc:Fallback>
      <p:transition spd="slow" advTm="132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314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27" y="1797050"/>
            <a:ext cx="8172450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0936" y="68275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La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funzione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Stack: </a:t>
            </a:r>
            <a:r>
              <a:rPr lang="en-GB" sz="2000" b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memorizzare</a:t>
            </a:r>
            <a:r>
              <a:rPr lang="en-GB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le </a:t>
            </a:r>
            <a:r>
              <a:rPr lang="en-GB" sz="2000" b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variabili</a:t>
            </a:r>
            <a:r>
              <a:rPr lang="en-GB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locali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5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546"/>
    </mc:Choice>
    <mc:Fallback>
      <p:transition spd="slow" advTm="151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2" y="1574800"/>
            <a:ext cx="84709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0936" y="68275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La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funzione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Stack: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valutare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operazioni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aritmetiche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00"/>
    </mc:Choice>
    <mc:Fallback>
      <p:transition spd="slow" advTm="87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560576"/>
            <a:ext cx="8229600" cy="4856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3675" indent="-193675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La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memoria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è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suddivisa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in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quattro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aree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:</a:t>
            </a:r>
          </a:p>
          <a:p>
            <a:pPr marL="193675" indent="-193675">
              <a:lnSpc>
                <a:spcPct val="120000"/>
              </a:lnSpc>
              <a:spcAft>
                <a:spcPct val="50000"/>
              </a:spcAft>
              <a:buFontTx/>
              <a:buChar char="-"/>
              <a:defRPr/>
            </a:pP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L’area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contenente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il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codice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eseguibile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(IJVM)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detta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i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area </a:t>
            </a:r>
            <a:r>
              <a:rPr lang="en-GB" b="1" i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dei</a:t>
            </a:r>
            <a:r>
              <a:rPr lang="en-GB" b="1" i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b="1" i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metodi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,</a:t>
            </a:r>
          </a:p>
          <a:p>
            <a:pPr marL="193675" indent="-193675">
              <a:lnSpc>
                <a:spcPct val="120000"/>
              </a:lnSpc>
              <a:spcAft>
                <a:spcPct val="50000"/>
              </a:spcAft>
              <a:buFontTx/>
              <a:buChar char="-"/>
              <a:defRPr/>
            </a:pP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L’area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contenente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le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costanti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o </a:t>
            </a:r>
            <a:r>
              <a:rPr lang="en-GB" b="1" i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Constant Pool</a:t>
            </a:r>
          </a:p>
          <a:p>
            <a:pPr marL="193675" indent="-193675">
              <a:lnSpc>
                <a:spcPct val="120000"/>
              </a:lnSpc>
              <a:spcAft>
                <a:spcPct val="50000"/>
              </a:spcAft>
              <a:buFontTx/>
              <a:buChar char="-"/>
              <a:defRPr/>
            </a:pP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L’area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variabili</a:t>
            </a:r>
            <a:r>
              <a:rPr lang="en-GB" i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locali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sullo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stack, è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record di </a:t>
            </a:r>
            <a:r>
              <a:rPr lang="en-GB" i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attivazione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marL="193675" indent="-193675">
              <a:lnSpc>
                <a:spcPct val="120000"/>
              </a:lnSpc>
              <a:spcAft>
                <a:spcPct val="50000"/>
              </a:spcAft>
              <a:buFontTx/>
              <a:buChar char="-"/>
              <a:defRPr/>
            </a:pP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L’area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dello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stack </a:t>
            </a:r>
            <a:r>
              <a:rPr lang="en-GB" i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degli</a:t>
            </a:r>
            <a:r>
              <a:rPr lang="en-GB" i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operandi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(in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cima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variabili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locali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procedura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o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metodo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attiva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marL="193675" indent="-193675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PC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registro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punta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prossima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nell’area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metodi</a:t>
            </a:r>
            <a:endParaRPr lang="en-GB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193675" indent="-193675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CPP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registro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punta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base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Constant Pool</a:t>
            </a:r>
          </a:p>
          <a:p>
            <a:pPr marL="193675" indent="-193675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LV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registro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punta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base del frame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variabili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locali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i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record di </a:t>
            </a:r>
            <a:r>
              <a:rPr lang="en-GB" i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attivazione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per la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procedura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endParaRPr lang="en-GB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193675" indent="-193675">
              <a:lnSpc>
                <a:spcPct val="120000"/>
              </a:lnSpc>
              <a:spcAft>
                <a:spcPct val="50000"/>
              </a:spcAft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registro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punta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cima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(top)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dello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stack </a:t>
            </a:r>
            <a:r>
              <a:rPr lang="en-GB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degli</a:t>
            </a:r>
            <a:r>
              <a:rPr lang="en-GB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operandi</a:t>
            </a:r>
            <a:endParaRPr lang="it-IT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37032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Modello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memoria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IJVM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018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49"/>
    </mc:Choice>
    <mc:Fallback>
      <p:transition spd="slow" advTm="73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410" grpId="0" build="p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6.8|1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3|14.8|27.1|9.3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1|2.2|6.8|4.6|9|24.6|7.4|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|1.9|25.9|21.6|18.4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1302</Words>
  <Application>Microsoft Office PowerPoint</Application>
  <PresentationFormat>Presentazione su schermo (4:3)</PresentationFormat>
  <Paragraphs>204</Paragraphs>
  <Slides>33</Slides>
  <Notes>3</Notes>
  <HiddenSlides>0</HiddenSlides>
  <MMClips>33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4" baseType="lpstr">
      <vt:lpstr>Tema di Office</vt:lpstr>
      <vt:lpstr>CORSO DI ARCHITETTURA DEGLI ELABORATORI II A.A. 2019-2020</vt:lpstr>
      <vt:lpstr>IL LINGUAGGIO IJVM (Livello 2 – ISA)</vt:lpstr>
      <vt:lpstr>Introduzione al lingaggio IJVM</vt:lpstr>
      <vt:lpstr>Presentazione standard di PowerPoint</vt:lpstr>
      <vt:lpstr>Presentazione standard di PowerPoint</vt:lpstr>
      <vt:lpstr>La funzione dello Stack</vt:lpstr>
      <vt:lpstr>Presentazione standard di PowerPoint</vt:lpstr>
      <vt:lpstr>Presentazione standard di PowerPoint</vt:lpstr>
      <vt:lpstr>Modello della memoria di IJVM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Istruzioni del linguaggio IJVM</vt:lpstr>
      <vt:lpstr>Istruzioni del linguaggio IJVM: Sintassi, codifica e Significato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Codifica binaria delle istruzioni IJVM (Formato delle istruzioni)</vt:lpstr>
      <vt:lpstr>Presentazione standard di PowerPoint</vt:lpstr>
      <vt:lpstr>Presentazione standard di PowerPoint</vt:lpstr>
      <vt:lpstr>Presentazione standard di PowerPoint</vt:lpstr>
      <vt:lpstr>Un primo esempio di programma IJVM</vt:lpstr>
      <vt:lpstr>Un primo esempio di programma IJVM</vt:lpstr>
      <vt:lpstr>Un primo esempio di programma IJVM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Programmazione in  IJVM: Esercizi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48</cp:revision>
  <dcterms:created xsi:type="dcterms:W3CDTF">2012-10-05T07:46:48Z</dcterms:created>
  <dcterms:modified xsi:type="dcterms:W3CDTF">2020-03-04T17:42:32Z</dcterms:modified>
</cp:coreProperties>
</file>